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handoutMasterIdLst>
    <p:handoutMasterId r:id="rId57"/>
  </p:handoutMasterIdLst>
  <p:sldIdLst>
    <p:sldId id="256" r:id="rId2"/>
    <p:sldId id="8593" r:id="rId3"/>
    <p:sldId id="9128" r:id="rId4"/>
    <p:sldId id="9129" r:id="rId5"/>
    <p:sldId id="2499" r:id="rId6"/>
    <p:sldId id="2500" r:id="rId7"/>
    <p:sldId id="8710" r:id="rId8"/>
    <p:sldId id="9813" r:id="rId9"/>
    <p:sldId id="10382" r:id="rId10"/>
    <p:sldId id="9814" r:id="rId11"/>
    <p:sldId id="9815" r:id="rId12"/>
    <p:sldId id="8984" r:id="rId13"/>
    <p:sldId id="10547" r:id="rId14"/>
    <p:sldId id="10548" r:id="rId15"/>
    <p:sldId id="10551" r:id="rId16"/>
    <p:sldId id="10552" r:id="rId17"/>
    <p:sldId id="10475" r:id="rId18"/>
    <p:sldId id="9908" r:id="rId19"/>
    <p:sldId id="9935" r:id="rId20"/>
    <p:sldId id="9933" r:id="rId21"/>
    <p:sldId id="9934" r:id="rId22"/>
    <p:sldId id="9913" r:id="rId23"/>
    <p:sldId id="10464" r:id="rId24"/>
    <p:sldId id="10465" r:id="rId25"/>
    <p:sldId id="10376" r:id="rId26"/>
    <p:sldId id="10466" r:id="rId27"/>
    <p:sldId id="10378" r:id="rId28"/>
    <p:sldId id="10379" r:id="rId29"/>
    <p:sldId id="10380" r:id="rId30"/>
    <p:sldId id="10381" r:id="rId31"/>
    <p:sldId id="10467" r:id="rId32"/>
    <p:sldId id="10468" r:id="rId33"/>
    <p:sldId id="10469" r:id="rId34"/>
    <p:sldId id="10470" r:id="rId35"/>
    <p:sldId id="10472" r:id="rId36"/>
    <p:sldId id="10463" r:id="rId37"/>
    <p:sldId id="9910" r:id="rId38"/>
    <p:sldId id="9911" r:id="rId39"/>
    <p:sldId id="9914" r:id="rId40"/>
    <p:sldId id="9105" r:id="rId41"/>
    <p:sldId id="10473" r:id="rId42"/>
    <p:sldId id="10474" r:id="rId43"/>
    <p:sldId id="8844" r:id="rId44"/>
    <p:sldId id="8845" r:id="rId45"/>
    <p:sldId id="8856" r:id="rId46"/>
    <p:sldId id="8857" r:id="rId47"/>
    <p:sldId id="8858" r:id="rId48"/>
    <p:sldId id="8859" r:id="rId49"/>
    <p:sldId id="8860" r:id="rId50"/>
    <p:sldId id="8861" r:id="rId51"/>
    <p:sldId id="8862" r:id="rId52"/>
    <p:sldId id="8863" r:id="rId53"/>
    <p:sldId id="9103" r:id="rId54"/>
    <p:sldId id="8899" r:id="rId5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93" autoAdjust="0"/>
    <p:restoredTop sz="94677"/>
  </p:normalViewPr>
  <p:slideViewPr>
    <p:cSldViewPr snapToGrid="0" snapToObjects="1">
      <p:cViewPr varScale="1">
        <p:scale>
          <a:sx n="86" d="100"/>
          <a:sy n="86" d="100"/>
        </p:scale>
        <p:origin x="66"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4805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64972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44430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455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4151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9530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23347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5992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3980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5183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382093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9664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0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18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53933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pic>
        <p:nvPicPr>
          <p:cNvPr id="42" name="图片 41">
            <a:extLst>
              <a:ext uri="{FF2B5EF4-FFF2-40B4-BE49-F238E27FC236}">
                <a16:creationId xmlns:a16="http://schemas.microsoft.com/office/drawing/2014/main" id="{A95C83DA-E3C1-4E08-BB1B-0855A99F6E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2/18/2022</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pic>
        <p:nvPicPr>
          <p:cNvPr id="5" name="图片 4">
            <a:extLst>
              <a:ext uri="{FF2B5EF4-FFF2-40B4-BE49-F238E27FC236}">
                <a16:creationId xmlns:a16="http://schemas.microsoft.com/office/drawing/2014/main" id="{7BC68052-0FB8-4512-8F0B-1564882F60B9}"/>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istudio.baidu.com/aistudio/competi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2.xml"/><Relationship Id="rId7" Type="http://schemas.openxmlformats.org/officeDocument/2006/relationships/image" Target="../media/image34.wmf"/><Relationship Id="rId2" Type="http://schemas.openxmlformats.org/officeDocument/2006/relationships/tags" Target="../tags/tag2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6.png"/><Relationship Id="rId10" Type="http://schemas.openxmlformats.org/officeDocument/2006/relationships/image" Target="../media/image37.png"/><Relationship Id="rId4" Type="http://schemas.openxmlformats.org/officeDocument/2006/relationships/notesSlide" Target="../notesSlides/notesSlide19.xml"/><Relationship Id="rId9" Type="http://schemas.openxmlformats.org/officeDocument/2006/relationships/image" Target="../media/image35.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3.wmf"/><Relationship Id="rId3" Type="http://schemas.openxmlformats.org/officeDocument/2006/relationships/tags" Target="../tags/tag33.xml"/><Relationship Id="rId7" Type="http://schemas.openxmlformats.org/officeDocument/2006/relationships/image" Target="../media/image40.wmf"/><Relationship Id="rId12" Type="http://schemas.openxmlformats.org/officeDocument/2006/relationships/oleObject" Target="../embeddings/oleObject6.bin"/><Relationship Id="rId2" Type="http://schemas.openxmlformats.org/officeDocument/2006/relationships/tags" Target="../tags/tag3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notesSlide" Target="../notesSlides/notesSlide23.xml"/><Relationship Id="rId15" Type="http://schemas.openxmlformats.org/officeDocument/2006/relationships/image" Target="../media/image44.wmf"/><Relationship Id="rId10" Type="http://schemas.openxmlformats.org/officeDocument/2006/relationships/oleObject" Target="../embeddings/oleObject5.bin"/><Relationship Id="rId4" Type="http://schemas.openxmlformats.org/officeDocument/2006/relationships/slideLayout" Target="../slideLayouts/slideLayout2.xml"/><Relationship Id="rId9" Type="http://schemas.openxmlformats.org/officeDocument/2006/relationships/image" Target="../media/image41.wmf"/><Relationship Id="rId1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11.bin"/><Relationship Id="rId18" Type="http://schemas.openxmlformats.org/officeDocument/2006/relationships/image" Target="../media/image46.wmf"/><Relationship Id="rId3" Type="http://schemas.openxmlformats.org/officeDocument/2006/relationships/tags" Target="../tags/tag35.xml"/><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43.wmf"/><Relationship Id="rId17" Type="http://schemas.openxmlformats.org/officeDocument/2006/relationships/oleObject" Target="../embeddings/oleObject13.bin"/><Relationship Id="rId2" Type="http://schemas.openxmlformats.org/officeDocument/2006/relationships/tags" Target="../tags/tag34.xml"/><Relationship Id="rId16" Type="http://schemas.openxmlformats.org/officeDocument/2006/relationships/image" Target="../media/image45.wmf"/><Relationship Id="rId20" Type="http://schemas.openxmlformats.org/officeDocument/2006/relationships/image" Target="../media/image47.wmf"/><Relationship Id="rId1" Type="http://schemas.openxmlformats.org/officeDocument/2006/relationships/vmlDrawing" Target="../drawings/vmlDrawing3.vml"/><Relationship Id="rId6" Type="http://schemas.openxmlformats.org/officeDocument/2006/relationships/notesSlide" Target="../notesSlides/notesSlide24.xml"/><Relationship Id="rId11" Type="http://schemas.openxmlformats.org/officeDocument/2006/relationships/oleObject" Target="../embeddings/oleObject10.bin"/><Relationship Id="rId5" Type="http://schemas.openxmlformats.org/officeDocument/2006/relationships/slideLayout" Target="../slideLayouts/slideLayout2.xml"/><Relationship Id="rId15" Type="http://schemas.openxmlformats.org/officeDocument/2006/relationships/oleObject" Target="../embeddings/oleObject12.bin"/><Relationship Id="rId10" Type="http://schemas.openxmlformats.org/officeDocument/2006/relationships/image" Target="../media/image42.wmf"/><Relationship Id="rId19" Type="http://schemas.openxmlformats.org/officeDocument/2006/relationships/oleObject" Target="../embeddings/oleObject14.bin"/><Relationship Id="rId4" Type="http://schemas.openxmlformats.org/officeDocument/2006/relationships/tags" Target="../tags/tag36.xml"/><Relationship Id="rId9" Type="http://schemas.openxmlformats.org/officeDocument/2006/relationships/oleObject" Target="../embeddings/oleObject9.bin"/><Relationship Id="rId14" Type="http://schemas.openxmlformats.org/officeDocument/2006/relationships/image" Target="../media/image44.wmf"/><Relationship Id="rId22" Type="http://schemas.openxmlformats.org/officeDocument/2006/relationships/image" Target="../media/image48.wmf"/></Relationships>
</file>

<file path=ppt/slides/_rels/slide49.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19.bin"/><Relationship Id="rId18" Type="http://schemas.openxmlformats.org/officeDocument/2006/relationships/image" Target="../media/image46.wmf"/><Relationship Id="rId3" Type="http://schemas.openxmlformats.org/officeDocument/2006/relationships/tags" Target="../tags/tag38.xml"/><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43.wmf"/><Relationship Id="rId17" Type="http://schemas.openxmlformats.org/officeDocument/2006/relationships/oleObject" Target="../embeddings/oleObject21.bin"/><Relationship Id="rId2" Type="http://schemas.openxmlformats.org/officeDocument/2006/relationships/tags" Target="../tags/tag37.xml"/><Relationship Id="rId16" Type="http://schemas.openxmlformats.org/officeDocument/2006/relationships/image" Target="../media/image45.wmf"/><Relationship Id="rId20" Type="http://schemas.openxmlformats.org/officeDocument/2006/relationships/image" Target="../media/image47.wmf"/><Relationship Id="rId1" Type="http://schemas.openxmlformats.org/officeDocument/2006/relationships/vmlDrawing" Target="../drawings/vmlDrawing4.vml"/><Relationship Id="rId6" Type="http://schemas.openxmlformats.org/officeDocument/2006/relationships/notesSlide" Target="../notesSlides/notesSlide25.xml"/><Relationship Id="rId11" Type="http://schemas.openxmlformats.org/officeDocument/2006/relationships/oleObject" Target="../embeddings/oleObject18.bin"/><Relationship Id="rId5" Type="http://schemas.openxmlformats.org/officeDocument/2006/relationships/slideLayout" Target="../slideLayouts/slideLayout2.xml"/><Relationship Id="rId15" Type="http://schemas.openxmlformats.org/officeDocument/2006/relationships/oleObject" Target="../embeddings/oleObject20.bin"/><Relationship Id="rId10" Type="http://schemas.openxmlformats.org/officeDocument/2006/relationships/image" Target="../media/image42.wmf"/><Relationship Id="rId19" Type="http://schemas.openxmlformats.org/officeDocument/2006/relationships/oleObject" Target="../embeddings/oleObject22.bin"/><Relationship Id="rId4" Type="http://schemas.openxmlformats.org/officeDocument/2006/relationships/tags" Target="../tags/tag39.xml"/><Relationship Id="rId9" Type="http://schemas.openxmlformats.org/officeDocument/2006/relationships/oleObject" Target="../embeddings/oleObject17.bin"/><Relationship Id="rId14" Type="http://schemas.openxmlformats.org/officeDocument/2006/relationships/image" Target="../media/image44.wmf"/><Relationship Id="rId22" Type="http://schemas.openxmlformats.org/officeDocument/2006/relationships/image" Target="../media/image4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landmark-recognition-challen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401954" y="1182370"/>
            <a:ext cx="4167662" cy="2387600"/>
          </a:xfrm>
          <a:prstGeom prst="rect">
            <a:avLst/>
          </a:prstGeom>
        </p:spPr>
        <p:txBody>
          <a:bodyPr>
            <a:normAutofit/>
          </a:bodyPr>
          <a:lstStyle/>
          <a:p>
            <a:pPr algn="l">
              <a:defRPr sz="4100">
                <a:solidFill>
                  <a:srgbClr val="C00000"/>
                </a:solidFill>
              </a:defRPr>
            </a:pPr>
            <a:r>
              <a:rPr lang="en-US" altLang="zh-CN" sz="3800" dirty="0">
                <a:ea typeface="宋体" panose="02010600030101010101" pitchFamily="2" charset="-122"/>
                <a:sym typeface="+mn-ea"/>
              </a:rPr>
              <a:t>AI</a:t>
            </a:r>
            <a:r>
              <a:rPr lang="zh-CN" altLang="en-US" sz="3800" dirty="0">
                <a:ea typeface="宋体" panose="02010600030101010101" pitchFamily="2" charset="-122"/>
                <a:sym typeface="+mn-ea"/>
              </a:rPr>
              <a:t>大赛信息介绍</a:t>
            </a:r>
            <a:br>
              <a:rPr lang="en-US" altLang="zh-CN" sz="3800" dirty="0">
                <a:ea typeface="宋体" panose="02010600030101010101" pitchFamily="2" charset="-122"/>
                <a:sym typeface="+mn-ea"/>
              </a:rPr>
            </a:br>
            <a:r>
              <a:rPr lang="en-US" altLang="zh-CN" sz="3800" dirty="0">
                <a:ea typeface="宋体" panose="02010600030101010101" pitchFamily="2" charset="-122"/>
                <a:sym typeface="+mn-ea"/>
              </a:rPr>
              <a:t>—</a:t>
            </a:r>
            <a:r>
              <a:rPr lang="zh-CN" altLang="en-US" sz="2800" dirty="0">
                <a:ea typeface="宋体" panose="02010600030101010101" pitchFamily="2" charset="-122"/>
                <a:sym typeface="+mn-ea"/>
              </a:rPr>
              <a:t>带你走进数据科学比赛</a:t>
            </a:r>
            <a:br>
              <a:rPr lang="en-US" altLang="zh-CN" sz="3800" dirty="0">
                <a:ea typeface="宋体" panose="02010600030101010101" pitchFamily="2" charset="-122"/>
                <a:sym typeface="+mn-ea"/>
              </a:rPr>
            </a:br>
            <a:r>
              <a:rPr lang="en-US" altLang="zh-CN" sz="3800" dirty="0">
                <a:ea typeface="宋体" panose="02010600030101010101" pitchFamily="2" charset="-122"/>
                <a:sym typeface="+mn-ea"/>
              </a:rPr>
              <a:t>Lesson 1</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22</a:t>
            </a:r>
            <a:r>
              <a:rPr dirty="0"/>
              <a:t>.</a:t>
            </a:r>
            <a:r>
              <a:rPr lang="en-US" altLang="zh-CN" dirty="0"/>
              <a:t>2</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常见比赛分类</a:t>
            </a:r>
            <a:endParaRPr lang="zh-CN" altLang="zh-CN" dirty="0"/>
          </a:p>
        </p:txBody>
      </p:sp>
      <p:sp>
        <p:nvSpPr>
          <p:cNvPr id="164" name="Content Placeholder 2"/>
          <p:cNvSpPr txBox="1">
            <a:spLocks noGrp="1"/>
          </p:cNvSpPr>
          <p:nvPr>
            <p:ph type="body" idx="1"/>
          </p:nvPr>
        </p:nvSpPr>
        <p:spPr>
          <a:xfrm>
            <a:off x="601980" y="1266622"/>
            <a:ext cx="5732559" cy="4385434"/>
          </a:xfrm>
          <a:prstGeom prst="rect">
            <a:avLst/>
          </a:prstGeom>
        </p:spPr>
        <p:txBody>
          <a:bodyPr>
            <a:noAutofit/>
          </a:bodyPr>
          <a:lstStyle/>
          <a:p>
            <a:pPr marL="0" lvl="0" indent="0">
              <a:lnSpc>
                <a:spcPct val="150000"/>
              </a:lnSpc>
              <a:buNone/>
            </a:pPr>
            <a:r>
              <a:rPr lang="en-US" altLang="zh-CN" sz="1800" dirty="0"/>
              <a:t>4</a:t>
            </a:r>
            <a:r>
              <a:rPr lang="zh-CN" altLang="en-US" sz="1800" dirty="0"/>
              <a:t>）</a:t>
            </a:r>
            <a:r>
              <a:rPr lang="en-US" altLang="zh-CN" sz="1800" dirty="0"/>
              <a:t>Featured, </a:t>
            </a:r>
            <a:r>
              <a:rPr lang="zh-CN" altLang="en-US" sz="1800" dirty="0"/>
              <a:t>难度较高</a:t>
            </a:r>
            <a:endParaRPr lang="en-US" altLang="zh-CN" sz="1800" dirty="0"/>
          </a:p>
          <a:p>
            <a:pPr marL="0" lvl="0" indent="0">
              <a:lnSpc>
                <a:spcPct val="150000"/>
              </a:lnSpc>
              <a:buNone/>
            </a:pPr>
            <a:r>
              <a:rPr lang="zh-CN" altLang="en-US" sz="1800" dirty="0"/>
              <a:t>大部分为企业或政府的需求，实用性及商业属性强</a:t>
            </a:r>
            <a:endParaRPr lang="en-US" altLang="zh-CN" sz="1800" dirty="0"/>
          </a:p>
          <a:p>
            <a:pPr marL="0" lvl="0" indent="0">
              <a:lnSpc>
                <a:spcPct val="150000"/>
              </a:lnSpc>
              <a:buNone/>
            </a:pPr>
            <a:r>
              <a:rPr lang="en-US" altLang="zh-CN" sz="1800" dirty="0"/>
              <a:t>Jane Street Market Prediction</a:t>
            </a:r>
            <a:r>
              <a:rPr lang="zh-CN" altLang="en-US" sz="1800" dirty="0"/>
              <a:t>，</a:t>
            </a:r>
            <a:r>
              <a:rPr lang="en-US" altLang="zh-CN" sz="1800" dirty="0"/>
              <a:t>https://www.kaggle.com/c/jane-street-market-prediction</a:t>
            </a:r>
          </a:p>
          <a:p>
            <a:pPr marL="0" lvl="0" indent="0">
              <a:lnSpc>
                <a:spcPct val="150000"/>
              </a:lnSpc>
              <a:buNone/>
            </a:pPr>
            <a:r>
              <a:rPr lang="zh-CN" altLang="en-US" sz="1800" dirty="0"/>
              <a:t>量化交易允许在几分之一秒内进行数千次交易，导致有几乎无限的获利的机会，</a:t>
            </a:r>
            <a:r>
              <a:rPr lang="en-US" altLang="zh-CN" sz="1800" dirty="0"/>
              <a:t>Jane Street</a:t>
            </a:r>
            <a:r>
              <a:rPr lang="zh-CN" altLang="en-US" sz="1800" dirty="0"/>
              <a:t>是一个量化交易机构，开发了很多交易模型并获利，量化交易模型是他们的日常工作。</a:t>
            </a:r>
            <a:endParaRPr lang="en-US" altLang="zh-CN" sz="1800" dirty="0"/>
          </a:p>
          <a:p>
            <a:pPr marL="0" lvl="0" indent="0">
              <a:lnSpc>
                <a:spcPct val="150000"/>
              </a:lnSpc>
              <a:buNone/>
            </a:pPr>
            <a:r>
              <a:rPr lang="en-US" altLang="zh-CN" sz="1800" dirty="0"/>
              <a:t>Jane Street</a:t>
            </a:r>
            <a:r>
              <a:rPr lang="zh-CN" altLang="en-US" sz="1800" dirty="0"/>
              <a:t>希望能通过举办</a:t>
            </a:r>
            <a:r>
              <a:rPr lang="en-US" altLang="zh-CN" sz="1800" dirty="0"/>
              <a:t>Kaggle</a:t>
            </a:r>
            <a:r>
              <a:rPr lang="zh-CN" altLang="en-US" sz="1800" dirty="0"/>
              <a:t>比赛看到新的创新方法来解决量化交易问题</a:t>
            </a:r>
          </a:p>
          <a:p>
            <a:pPr marL="0" lvl="0" indent="0">
              <a:lnSpc>
                <a:spcPct val="150000"/>
              </a:lnSpc>
              <a:buNone/>
            </a:pPr>
            <a:endParaRPr lang="zh-CN" altLang="en-US" sz="1800" dirty="0"/>
          </a:p>
          <a:p>
            <a:pPr marL="0" lvl="0" indent="0">
              <a:lnSpc>
                <a:spcPct val="150000"/>
              </a:lnSpc>
              <a:buNone/>
            </a:pPr>
            <a:endParaRPr lang="zh-CN" altLang="en-US" sz="1800" dirty="0"/>
          </a:p>
          <a:p>
            <a:pPr marL="0" lvl="0" indent="0">
              <a:lnSpc>
                <a:spcPct val="150000"/>
              </a:lnSpc>
              <a:buNone/>
            </a:pPr>
            <a:endParaRPr lang="en-US" altLang="zh-CN" sz="1800" dirty="0"/>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pic>
        <p:nvPicPr>
          <p:cNvPr id="1026" name="Picture 2">
            <a:extLst>
              <a:ext uri="{FF2B5EF4-FFF2-40B4-BE49-F238E27FC236}">
                <a16:creationId xmlns:a16="http://schemas.microsoft.com/office/drawing/2014/main" id="{17CDA18F-F1C6-4E95-9E65-E0DC74AB6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507" y="2168151"/>
            <a:ext cx="5238750" cy="28098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0A2D6AC-B663-497B-88AA-766D3C35A561}"/>
              </a:ext>
            </a:extLst>
          </p:cNvPr>
          <p:cNvSpPr txBox="1"/>
          <p:nvPr/>
        </p:nvSpPr>
        <p:spPr>
          <a:xfrm>
            <a:off x="7359535" y="5164369"/>
            <a:ext cx="4184073"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业务属性往往具有很好的Business Value</a:t>
            </a:r>
          </a:p>
        </p:txBody>
      </p:sp>
    </p:spTree>
    <p:extLst>
      <p:ext uri="{BB962C8B-B14F-4D97-AF65-F5344CB8AC3E}">
        <p14:creationId xmlns:p14="http://schemas.microsoft.com/office/powerpoint/2010/main" val="22533122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常见比赛分类</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a:lnSpc>
                <a:spcPct val="150000"/>
              </a:lnSpc>
            </a:pPr>
            <a:r>
              <a:rPr lang="zh-CN" altLang="en-US" sz="1800" dirty="0"/>
              <a:t>阿里云天池，</a:t>
            </a:r>
            <a:r>
              <a:rPr lang="en-US" altLang="zh-CN" sz="1800" dirty="0"/>
              <a:t>https://tianchi.aliyun.com/</a:t>
            </a:r>
          </a:p>
          <a:p>
            <a:pPr marL="0" indent="0">
              <a:lnSpc>
                <a:spcPct val="150000"/>
              </a:lnSpc>
              <a:buNone/>
            </a:pPr>
            <a:r>
              <a:rPr lang="zh-CN" altLang="en-US" sz="1800" dirty="0"/>
              <a:t>和</a:t>
            </a:r>
            <a:r>
              <a:rPr lang="en-US" altLang="zh-CN" sz="1800" dirty="0"/>
              <a:t>Kaggle</a:t>
            </a:r>
            <a:r>
              <a:rPr lang="zh-CN" altLang="en-US" sz="1800" dirty="0"/>
              <a:t>类似，新人友好 </a:t>
            </a:r>
            <a:r>
              <a:rPr lang="en-US" altLang="zh-CN" sz="1800" dirty="0"/>
              <a:t>+ </a:t>
            </a:r>
            <a:r>
              <a:rPr lang="zh-CN" altLang="en-US" sz="1800" dirty="0"/>
              <a:t>商业比赛</a:t>
            </a:r>
            <a:endParaRPr lang="en-US" altLang="zh-CN" sz="1800" dirty="0"/>
          </a:p>
          <a:p>
            <a:pPr marL="0" indent="0">
              <a:lnSpc>
                <a:spcPct val="150000"/>
              </a:lnSpc>
              <a:buNone/>
            </a:pPr>
            <a:r>
              <a:rPr lang="zh-CN" altLang="en-US" sz="1800" dirty="0"/>
              <a:t>让选手用算法解决业务问题</a:t>
            </a:r>
            <a:endParaRPr lang="en-US" altLang="zh-CN" sz="1800" dirty="0"/>
          </a:p>
          <a:p>
            <a:pPr>
              <a:lnSpc>
                <a:spcPct val="150000"/>
              </a:lnSpc>
            </a:pPr>
            <a:r>
              <a:rPr lang="zh-CN" altLang="en-US" sz="1800" dirty="0"/>
              <a:t>百度</a:t>
            </a:r>
            <a:r>
              <a:rPr lang="en-US" altLang="zh-CN" sz="1800" dirty="0"/>
              <a:t>AI</a:t>
            </a:r>
            <a:r>
              <a:rPr lang="zh-CN" altLang="en-US" sz="1800" dirty="0"/>
              <a:t>，</a:t>
            </a:r>
            <a:r>
              <a:rPr lang="en-US" altLang="zh-CN" sz="1800" dirty="0"/>
              <a:t> </a:t>
            </a:r>
            <a:r>
              <a:rPr lang="en-US" altLang="zh-CN" sz="1800" dirty="0">
                <a:hlinkClick r:id="rId3"/>
              </a:rPr>
              <a:t>https://aistudio.baidu.com/aistudio/competition</a:t>
            </a:r>
            <a:endParaRPr lang="en-US" altLang="zh-CN" sz="1800" dirty="0"/>
          </a:p>
          <a:p>
            <a:pPr marL="0" indent="0">
              <a:lnSpc>
                <a:spcPct val="150000"/>
              </a:lnSpc>
              <a:buNone/>
            </a:pPr>
            <a:r>
              <a:rPr lang="zh-CN" altLang="en-US" sz="1800" dirty="0"/>
              <a:t>深度学习需要使用</a:t>
            </a:r>
            <a:r>
              <a:rPr lang="en-US" altLang="zh-CN" sz="1800" dirty="0"/>
              <a:t>Paddle</a:t>
            </a:r>
          </a:p>
          <a:p>
            <a:pPr>
              <a:lnSpc>
                <a:spcPct val="150000"/>
              </a:lnSpc>
            </a:pPr>
            <a:r>
              <a:rPr lang="en-US" altLang="zh-CN" sz="1800" dirty="0" err="1"/>
              <a:t>DataFountain</a:t>
            </a:r>
            <a:r>
              <a:rPr lang="zh-CN" altLang="en-US" sz="1800" dirty="0"/>
              <a:t>，</a:t>
            </a:r>
            <a:r>
              <a:rPr lang="en-US" altLang="zh-CN" sz="1800" dirty="0"/>
              <a:t>https://www.datafountain.cn/</a:t>
            </a:r>
          </a:p>
          <a:p>
            <a:pPr marL="0" indent="0">
              <a:lnSpc>
                <a:spcPct val="150000"/>
              </a:lnSpc>
              <a:buNone/>
            </a:pPr>
            <a:r>
              <a:rPr lang="en-US" altLang="zh-CN" sz="1800" dirty="0"/>
              <a:t>CCF</a:t>
            </a:r>
            <a:r>
              <a:rPr lang="zh-CN" altLang="en-US" sz="1800" dirty="0"/>
              <a:t>有很多比赛会放到上面</a:t>
            </a:r>
            <a:endParaRPr lang="en-US" altLang="zh-CN" sz="1800" dirty="0"/>
          </a:p>
          <a:p>
            <a:pPr>
              <a:lnSpc>
                <a:spcPct val="150000"/>
              </a:lnSpc>
            </a:pPr>
            <a:r>
              <a:rPr lang="zh-CN" altLang="en-US" sz="1800" dirty="0"/>
              <a:t>和鲸</a:t>
            </a:r>
            <a:r>
              <a:rPr lang="en-US" altLang="zh-CN" sz="1800" dirty="0" err="1"/>
              <a:t>HeyWhale</a:t>
            </a:r>
            <a:r>
              <a:rPr lang="en-US" altLang="zh-CN" sz="1800" dirty="0"/>
              <a:t> https://www.kesci.com/home/competition</a:t>
            </a:r>
          </a:p>
          <a:p>
            <a:pPr>
              <a:lnSpc>
                <a:spcPct val="150000"/>
              </a:lnSpc>
            </a:pPr>
            <a:endParaRPr lang="en-US" altLang="zh-CN" sz="1800" dirty="0"/>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B16865E-95A6-4CCB-BD81-58D6C2ABB28D}"/>
              </a:ext>
            </a:extLst>
          </p:cNvPr>
          <p:cNvSpPr txBox="1">
            <a:spLocks/>
          </p:cNvSpPr>
          <p:nvPr/>
        </p:nvSpPr>
        <p:spPr>
          <a:xfrm>
            <a:off x="6407036" y="1266622"/>
            <a:ext cx="5618710"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t>模型算法能力</a:t>
            </a:r>
            <a:endParaRPr lang="en-US" altLang="zh-CN" sz="1800" dirty="0"/>
          </a:p>
          <a:p>
            <a:pPr marL="0" indent="0">
              <a:lnSpc>
                <a:spcPct val="150000"/>
              </a:lnSpc>
              <a:buNone/>
            </a:pPr>
            <a:r>
              <a:rPr lang="en-US" altLang="zh-CN" sz="1800" dirty="0"/>
              <a:t>1</a:t>
            </a:r>
            <a:r>
              <a:rPr lang="zh-CN" altLang="en-US" sz="1800" dirty="0"/>
              <a:t>）机器学习</a:t>
            </a:r>
            <a:endParaRPr lang="en-US" altLang="zh-CN" sz="1800" dirty="0"/>
          </a:p>
          <a:p>
            <a:pPr marL="0" indent="0">
              <a:lnSpc>
                <a:spcPct val="150000"/>
              </a:lnSpc>
              <a:buNone/>
            </a:pPr>
            <a:r>
              <a:rPr lang="en-US" altLang="zh-CN" sz="1800" dirty="0"/>
              <a:t>2</a:t>
            </a:r>
            <a:r>
              <a:rPr lang="zh-CN" altLang="en-US" sz="1800" dirty="0"/>
              <a:t>）深度学习</a:t>
            </a:r>
            <a:endParaRPr lang="en-US" altLang="zh-CN" sz="1800" dirty="0"/>
          </a:p>
          <a:p>
            <a:pPr marL="0" indent="0">
              <a:lnSpc>
                <a:spcPct val="150000"/>
              </a:lnSpc>
              <a:buNone/>
            </a:pPr>
            <a:r>
              <a:rPr lang="en-US" altLang="zh-CN" sz="1800" dirty="0"/>
              <a:t>3</a:t>
            </a:r>
            <a:r>
              <a:rPr lang="zh-CN" altLang="en-US" sz="1800" dirty="0"/>
              <a:t>）启发式算法</a:t>
            </a:r>
            <a:endParaRPr lang="en-US" altLang="zh-CN" sz="1800" dirty="0"/>
          </a:p>
          <a:p>
            <a:pPr>
              <a:lnSpc>
                <a:spcPct val="150000"/>
              </a:lnSpc>
            </a:pPr>
            <a:r>
              <a:rPr lang="zh-CN" altLang="en-US" sz="1800" dirty="0"/>
              <a:t>业务理解能力</a:t>
            </a:r>
            <a:endParaRPr lang="en-US" altLang="zh-CN" sz="1800" dirty="0"/>
          </a:p>
          <a:p>
            <a:pPr marL="0" indent="0">
              <a:lnSpc>
                <a:spcPct val="150000"/>
              </a:lnSpc>
              <a:buNone/>
            </a:pPr>
            <a:r>
              <a:rPr lang="zh-CN" altLang="en-US" sz="1800" dirty="0"/>
              <a:t>很多比赛都是需求方提出来的（政府、企业），比如天池上政府举办的比赛（广东工业制造大数据创新大赛）</a:t>
            </a:r>
            <a:endParaRPr lang="en-US" altLang="zh-CN" sz="1800" dirty="0"/>
          </a:p>
          <a:p>
            <a:pPr>
              <a:lnSpc>
                <a:spcPct val="150000"/>
              </a:lnSpc>
            </a:pPr>
            <a:r>
              <a:rPr lang="zh-CN" altLang="en-US" sz="1800" dirty="0"/>
              <a:t>解决方案的积累</a:t>
            </a:r>
            <a:endParaRPr lang="en-US" altLang="zh-CN" sz="1800" dirty="0"/>
          </a:p>
          <a:p>
            <a:pPr marL="0" indent="0">
              <a:lnSpc>
                <a:spcPct val="150000"/>
              </a:lnSpc>
              <a:buNone/>
            </a:pPr>
            <a:r>
              <a:rPr lang="zh-CN" altLang="en-US" sz="1800" dirty="0"/>
              <a:t>工作中很多时候，在和数据质量打交道</a:t>
            </a:r>
            <a:endParaRPr lang="en-US" altLang="zh-CN" sz="1800" dirty="0"/>
          </a:p>
          <a:p>
            <a:pPr marL="0" indent="0">
              <a:lnSpc>
                <a:spcPct val="150000"/>
              </a:lnSpc>
              <a:buNone/>
            </a:pPr>
            <a:r>
              <a:rPr lang="zh-CN" altLang="en-US" sz="1800" dirty="0"/>
              <a:t>比赛数据相对规整，更容易看到结果</a:t>
            </a:r>
            <a:endParaRPr lang="en-US" altLang="zh-CN" sz="1800" dirty="0"/>
          </a:p>
          <a:p>
            <a:pPr marL="0" indent="0">
              <a:lnSpc>
                <a:spcPct val="150000"/>
              </a:lnSpc>
              <a:buNone/>
            </a:pPr>
            <a:endParaRPr lang="en-US" altLang="zh-CN" sz="1800" dirty="0"/>
          </a:p>
        </p:txBody>
      </p:sp>
    </p:spTree>
    <p:extLst>
      <p:ext uri="{BB962C8B-B14F-4D97-AF65-F5344CB8AC3E}">
        <p14:creationId xmlns:p14="http://schemas.microsoft.com/office/powerpoint/2010/main" val="11837947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l"/>
            <a:r>
              <a:rPr lang="zh-CN" altLang="en-US" dirty="0">
                <a:ea typeface="宋体" panose="02010600030101010101" pitchFamily="2" charset="-122"/>
                <a:sym typeface="+mn-ea"/>
              </a:rPr>
              <a:t>常见比赛分类</a:t>
            </a:r>
          </a:p>
        </p:txBody>
      </p:sp>
      <p:sp>
        <p:nvSpPr>
          <p:cNvPr id="15" name="矩形 37"/>
          <p:cNvSpPr>
            <a:spLocks noChangeArrowheads="1"/>
          </p:cNvSpPr>
          <p:nvPr/>
        </p:nvSpPr>
        <p:spPr bwMode="auto">
          <a:xfrm>
            <a:off x="8880925" y="1432249"/>
            <a:ext cx="2337701" cy="948055"/>
          </a:xfrm>
          <a:prstGeom prst="rect">
            <a:avLst/>
          </a:prstGeom>
          <a:solidFill>
            <a:schemeClr val="accent1">
              <a:lumMod val="60000"/>
              <a:lumOff val="40000"/>
            </a:schemeClr>
          </a:solidFill>
          <a:ln w="9525">
            <a:noFill/>
            <a:miter lim="800000"/>
          </a:ln>
        </p:spPr>
        <p:txBody>
          <a:bodyPr anchor="ctr"/>
          <a:lstStyle/>
          <a:p>
            <a:pPr algn="ctr" latinLnBrk="1">
              <a:spcBef>
                <a:spcPts val="500"/>
              </a:spcBef>
            </a:pPr>
            <a:r>
              <a:rPr lang="en-US" altLang="zh-CN" sz="2400" b="1" dirty="0">
                <a:solidFill>
                  <a:schemeClr val="bg1"/>
                </a:solidFill>
                <a:latin typeface="微软雅黑" panose="020B0503020204020204" charset="-122"/>
                <a:ea typeface="微软雅黑" panose="020B0503020204020204" charset="-122"/>
                <a:sym typeface="微软雅黑" panose="020B0503020204020204" charset="-122"/>
              </a:rPr>
              <a:t>Operation</a:t>
            </a:r>
          </a:p>
          <a:p>
            <a:pPr algn="ctr" latinLnBrk="1">
              <a:spcBef>
                <a:spcPts val="500"/>
              </a:spcBef>
            </a:pPr>
            <a:r>
              <a:rPr lang="zh-CN" altLang="en-US" sz="2400" b="1" dirty="0">
                <a:solidFill>
                  <a:schemeClr val="bg1"/>
                </a:solidFill>
                <a:latin typeface="微软雅黑" panose="020B0503020204020204" charset="-122"/>
                <a:ea typeface="微软雅黑" panose="020B0503020204020204" charset="-122"/>
                <a:sym typeface="微软雅黑" panose="020B0503020204020204" charset="-122"/>
              </a:rPr>
              <a:t>（规划类）</a:t>
            </a:r>
          </a:p>
        </p:txBody>
      </p:sp>
      <p:sp>
        <p:nvSpPr>
          <p:cNvPr id="2" name="矩形 37"/>
          <p:cNvSpPr>
            <a:spLocks noChangeArrowheads="1"/>
          </p:cNvSpPr>
          <p:nvPr/>
        </p:nvSpPr>
        <p:spPr bwMode="auto">
          <a:xfrm>
            <a:off x="3323208" y="1391128"/>
            <a:ext cx="2737223" cy="948055"/>
          </a:xfrm>
          <a:prstGeom prst="rect">
            <a:avLst/>
          </a:prstGeom>
          <a:solidFill>
            <a:schemeClr val="bg2">
              <a:lumMod val="60000"/>
              <a:lumOff val="40000"/>
            </a:schemeClr>
          </a:solidFill>
          <a:ln w="9525">
            <a:noFill/>
            <a:miter lim="800000"/>
          </a:ln>
        </p:spPr>
        <p:txBody>
          <a:bodyPr anchor="ctr"/>
          <a:lstStyle/>
          <a:p>
            <a:pPr algn="ctr" latinLnBrk="1">
              <a:spcBef>
                <a:spcPts val="500"/>
              </a:spcBef>
            </a:pPr>
            <a:r>
              <a:rPr lang="en-US" altLang="zh-CN" sz="2400" b="1" dirty="0">
                <a:solidFill>
                  <a:schemeClr val="bg1"/>
                </a:solidFill>
                <a:latin typeface="微软雅黑" panose="020B0503020204020204" charset="-122"/>
                <a:ea typeface="微软雅黑" panose="020B0503020204020204" charset="-122"/>
                <a:sym typeface="微软雅黑" panose="020B0503020204020204" charset="-122"/>
              </a:rPr>
              <a:t>NLP</a:t>
            </a:r>
          </a:p>
          <a:p>
            <a:pPr algn="ctr" latinLnBrk="1">
              <a:spcBef>
                <a:spcPts val="500"/>
              </a:spcBef>
            </a:pPr>
            <a:r>
              <a:rPr lang="zh-CN" altLang="en-US" sz="2400" b="1" dirty="0">
                <a:solidFill>
                  <a:schemeClr val="bg1"/>
                </a:solidFill>
                <a:latin typeface="微软雅黑" panose="020B0503020204020204" charset="-122"/>
                <a:ea typeface="微软雅黑" panose="020B0503020204020204" charset="-122"/>
                <a:sym typeface="微软雅黑" panose="020B0503020204020204" charset="-122"/>
              </a:rPr>
              <a:t>（自然语言处理）</a:t>
            </a:r>
          </a:p>
        </p:txBody>
      </p:sp>
      <p:sp>
        <p:nvSpPr>
          <p:cNvPr id="3" name="矩形 37"/>
          <p:cNvSpPr>
            <a:spLocks noChangeArrowheads="1"/>
          </p:cNvSpPr>
          <p:nvPr/>
        </p:nvSpPr>
        <p:spPr bwMode="auto">
          <a:xfrm>
            <a:off x="530544" y="1411965"/>
            <a:ext cx="2481604" cy="94805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latinLnBrk="1">
              <a:spcBef>
                <a:spcPts val="500"/>
              </a:spcBef>
            </a:pPr>
            <a:r>
              <a:rPr lang="en-US" altLang="zh-CN" sz="2400" b="1" dirty="0">
                <a:latin typeface="微软雅黑" panose="020B0503020204020204" charset="-122"/>
                <a:ea typeface="微软雅黑" panose="020B0503020204020204" charset="-122"/>
                <a:sym typeface="微软雅黑" panose="020B0503020204020204" charset="-122"/>
              </a:rPr>
              <a:t>CV</a:t>
            </a:r>
            <a:endParaRPr lang="en-US" altLang="zh-CN" sz="2400" b="1" dirty="0">
              <a:solidFill>
                <a:schemeClr val="bg1"/>
              </a:solidFill>
              <a:latin typeface="微软雅黑" panose="020B0503020204020204" charset="-122"/>
              <a:ea typeface="微软雅黑" panose="020B0503020204020204" charset="-122"/>
              <a:sym typeface="微软雅黑" panose="020B0503020204020204" charset="-122"/>
            </a:endParaRPr>
          </a:p>
          <a:p>
            <a:pPr algn="ctr" latinLnBrk="1">
              <a:spcBef>
                <a:spcPts val="500"/>
              </a:spcBef>
            </a:pPr>
            <a:r>
              <a:rPr lang="zh-CN" altLang="en-US" sz="2400" b="1" dirty="0">
                <a:latin typeface="微软雅黑" panose="020B0503020204020204" charset="-122"/>
                <a:ea typeface="微软雅黑" panose="020B0503020204020204" charset="-122"/>
                <a:sym typeface="微软雅黑" panose="020B0503020204020204" charset="-122"/>
              </a:rPr>
              <a:t>（计算机视觉）</a:t>
            </a:r>
            <a:endParaRPr lang="zh-CN" altLang="en-US" sz="24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 name="Content Placeholder 2">
            <a:extLst>
              <a:ext uri="{FF2B5EF4-FFF2-40B4-BE49-F238E27FC236}">
                <a16:creationId xmlns:a16="http://schemas.microsoft.com/office/drawing/2014/main" id="{9EA2B226-39A6-4460-B116-E3DE4613811B}"/>
              </a:ext>
            </a:extLst>
          </p:cNvPr>
          <p:cNvSpPr txBox="1">
            <a:spLocks noGrp="1"/>
          </p:cNvSpPr>
          <p:nvPr/>
        </p:nvSpPr>
        <p:spPr>
          <a:xfrm>
            <a:off x="530544" y="2574401"/>
            <a:ext cx="2380003" cy="21410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图像识别</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目标检测</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图像分割</a:t>
            </a:r>
          </a:p>
          <a:p>
            <a:pPr algn="just">
              <a:lnSpc>
                <a:spcPct val="150000"/>
              </a:lnSpc>
              <a:spcAft>
                <a:spcPts val="0"/>
              </a:spcAft>
            </a:pP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7" name="Content Placeholder 2">
            <a:extLst>
              <a:ext uri="{FF2B5EF4-FFF2-40B4-BE49-F238E27FC236}">
                <a16:creationId xmlns:a16="http://schemas.microsoft.com/office/drawing/2014/main" id="{022C37F4-4288-431C-A19D-B77E3B0F5F56}"/>
              </a:ext>
            </a:extLst>
          </p:cNvPr>
          <p:cNvSpPr txBox="1">
            <a:spLocks noGrp="1"/>
          </p:cNvSpPr>
          <p:nvPr/>
        </p:nvSpPr>
        <p:spPr>
          <a:xfrm>
            <a:off x="3323208" y="2535134"/>
            <a:ext cx="2928187" cy="24896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文本分类（情感识别）</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序列标注（主体识别）</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句子关系判断（</a:t>
            </a:r>
            <a:r>
              <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QA</a:t>
            </a: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生成式任务 </a:t>
            </a:r>
            <a:r>
              <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机器翻译</a:t>
            </a:r>
            <a:r>
              <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a:t>
            </a:r>
          </a:p>
        </p:txBody>
      </p:sp>
      <p:sp>
        <p:nvSpPr>
          <p:cNvPr id="8" name="Content Placeholder 2">
            <a:extLst>
              <a:ext uri="{FF2B5EF4-FFF2-40B4-BE49-F238E27FC236}">
                <a16:creationId xmlns:a16="http://schemas.microsoft.com/office/drawing/2014/main" id="{CBD6380E-20C0-428E-8D2A-7B02DC93E72F}"/>
              </a:ext>
            </a:extLst>
          </p:cNvPr>
          <p:cNvSpPr txBox="1">
            <a:spLocks noGrp="1"/>
          </p:cNvSpPr>
          <p:nvPr/>
        </p:nvSpPr>
        <p:spPr>
          <a:xfrm>
            <a:off x="8665773" y="2487626"/>
            <a:ext cx="3191546" cy="2622256"/>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生产规划</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服务调度</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机器人调度</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车辆路径规划</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即时配送</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endParaRPr lang="en-US" altLang="zh-CN" sz="2000" kern="100" dirty="0">
              <a:solidFill>
                <a:schemeClr val="tx1"/>
              </a:solidFill>
              <a:ea typeface="PingFang SC" panose="020B0400000000000000" pitchFamily="34" charset="-122"/>
              <a:cs typeface="Times New Roman" panose="02020603050405020304" pitchFamily="18" charset="0"/>
              <a:sym typeface="+mn-ea"/>
            </a:endParaRPr>
          </a:p>
          <a:p>
            <a:pPr algn="just">
              <a:lnSpc>
                <a:spcPct val="150000"/>
              </a:lnSpc>
            </a:pP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9" name="矩形 37">
            <a:extLst>
              <a:ext uri="{FF2B5EF4-FFF2-40B4-BE49-F238E27FC236}">
                <a16:creationId xmlns:a16="http://schemas.microsoft.com/office/drawing/2014/main" id="{3863E8DF-6FDC-4AFE-8F83-86C43C18E954}"/>
              </a:ext>
            </a:extLst>
          </p:cNvPr>
          <p:cNvSpPr>
            <a:spLocks noChangeArrowheads="1"/>
          </p:cNvSpPr>
          <p:nvPr/>
        </p:nvSpPr>
        <p:spPr bwMode="auto">
          <a:xfrm>
            <a:off x="6251395" y="1418826"/>
            <a:ext cx="2337701" cy="948055"/>
          </a:xfrm>
          <a:prstGeom prst="rect">
            <a:avLst/>
          </a:prstGeom>
          <a:solidFill>
            <a:schemeClr val="accent2"/>
          </a:solidFill>
          <a:ln w="9525">
            <a:noFill/>
            <a:miter lim="800000"/>
          </a:ln>
        </p:spPr>
        <p:txBody>
          <a:bodyPr anchor="ctr"/>
          <a:lstStyle/>
          <a:p>
            <a:pPr algn="ctr" latinLnBrk="1">
              <a:spcBef>
                <a:spcPts val="500"/>
              </a:spcBef>
            </a:pPr>
            <a:r>
              <a:rPr lang="en-US" altLang="zh-CN" sz="2400" b="1" dirty="0">
                <a:solidFill>
                  <a:schemeClr val="bg1"/>
                </a:solidFill>
                <a:latin typeface="微软雅黑" panose="020B0503020204020204" charset="-122"/>
                <a:ea typeface="微软雅黑" panose="020B0503020204020204" charset="-122"/>
                <a:sym typeface="微软雅黑" panose="020B0503020204020204" charset="-122"/>
              </a:rPr>
              <a:t>Tabular</a:t>
            </a:r>
          </a:p>
          <a:p>
            <a:pPr algn="ctr" latinLnBrk="1">
              <a:spcBef>
                <a:spcPts val="500"/>
              </a:spcBef>
            </a:pPr>
            <a:r>
              <a:rPr lang="zh-CN" altLang="en-US" sz="2400" b="1" dirty="0">
                <a:solidFill>
                  <a:schemeClr val="bg1"/>
                </a:solidFill>
                <a:latin typeface="微软雅黑" panose="020B0503020204020204" charset="-122"/>
                <a:ea typeface="微软雅黑" panose="020B0503020204020204" charset="-122"/>
                <a:sym typeface="微软雅黑" panose="020B0503020204020204" charset="-122"/>
              </a:rPr>
              <a:t>（表格数据）</a:t>
            </a:r>
          </a:p>
        </p:txBody>
      </p:sp>
      <p:sp>
        <p:nvSpPr>
          <p:cNvPr id="10" name="Content Placeholder 2">
            <a:extLst>
              <a:ext uri="{FF2B5EF4-FFF2-40B4-BE49-F238E27FC236}">
                <a16:creationId xmlns:a16="http://schemas.microsoft.com/office/drawing/2014/main" id="{2E286F27-F252-4850-90FE-9AA5E8742C3F}"/>
              </a:ext>
            </a:extLst>
          </p:cNvPr>
          <p:cNvSpPr txBox="1">
            <a:spLocks noGrp="1"/>
          </p:cNvSpPr>
          <p:nvPr/>
        </p:nvSpPr>
        <p:spPr>
          <a:xfrm>
            <a:off x="6251395" y="2535134"/>
            <a:ext cx="2277029" cy="24896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推荐系统（电商，阅读类）</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反欺诈</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智能营销</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r>
              <a:rPr lang="zh-CN" altLang="en-US"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风控模型</a:t>
            </a: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pPr>
            <a:endParaRPr lang="en-US" altLang="zh-CN" sz="2000" kern="100" dirty="0">
              <a:solidFill>
                <a:schemeClr val="tx1"/>
              </a:solidFill>
              <a:ea typeface="PingFang SC" panose="020B0400000000000000" pitchFamily="34" charset="-122"/>
              <a:cs typeface="Times New Roman" panose="02020603050405020304" pitchFamily="18" charset="0"/>
              <a:sym typeface="+mn-ea"/>
            </a:endParaRPr>
          </a:p>
          <a:p>
            <a:pPr algn="just">
              <a:lnSpc>
                <a:spcPct val="150000"/>
              </a:lnSpc>
            </a:pPr>
            <a:endParaRPr lang="en-US" altLang="zh-CN" sz="20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extLst>
      <p:ext uri="{BB962C8B-B14F-4D97-AF65-F5344CB8AC3E}">
        <p14:creationId xmlns:p14="http://schemas.microsoft.com/office/powerpoint/2010/main" val="470245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CV</a:t>
            </a:r>
            <a:r>
              <a:rPr lang="zh-CN" altLang="en-US" dirty="0">
                <a:ea typeface="宋体" panose="02010600030101010101" pitchFamily="2" charset="-122"/>
                <a:sym typeface="+mn-ea"/>
              </a:rPr>
              <a:t>类（以钢铁缺陷检测为例）</a:t>
            </a:r>
          </a:p>
        </p:txBody>
      </p:sp>
      <p:sp>
        <p:nvSpPr>
          <p:cNvPr id="131" name="Content Placeholder 2"/>
          <p:cNvSpPr txBox="1">
            <a:spLocks noGrp="1"/>
          </p:cNvSpPr>
          <p:nvPr/>
        </p:nvSpPr>
        <p:spPr>
          <a:xfrm>
            <a:off x="598805" y="1385570"/>
            <a:ext cx="56502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eaLnBrk="1" hangingPunct="1">
              <a:lnSpc>
                <a:spcPct val="150000"/>
              </a:lnSpc>
              <a:buNone/>
            </a:pP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Project</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：钢铁缺陷检测大赛</a:t>
            </a:r>
          </a:p>
          <a:p>
            <a:pPr marL="0" indent="0" algn="l" eaLnBrk="1" hangingPunct="1">
              <a:lnSpc>
                <a:spcPct val="150000"/>
              </a:lnSpc>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识别出钢铁表面出现缺陷的位置，并给出锚点框的坐标，同时对不同的缺陷进行分类</a:t>
            </a: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收集了</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6</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种典型的热轧带钢表面缺陷，即氧化铁皮压入</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(RS)</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、斑块</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(Pa)</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、开裂</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(Cr)</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、点蚀</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(PS)</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、夹杂</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(In)</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和划痕</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(Sc)</a:t>
            </a:r>
            <a:endPar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每幅图像的分辨率为</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200 * 200</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像素</a:t>
            </a: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Train</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1400</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个标注文件 </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xml</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格式，图片文件（</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jpg</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格式）</a:t>
            </a:r>
          </a:p>
          <a:p>
            <a:pPr marL="0" indent="0" algn="l" eaLnBrk="1" hangingPunct="1">
              <a:lnSpc>
                <a:spcPct val="150000"/>
              </a:lnSpc>
              <a:buNone/>
            </a:pP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Test</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400</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个图片文件（</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jpg</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格式）</a:t>
            </a: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endPar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endPar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p:txBody>
      </p:sp>
      <p:pic>
        <p:nvPicPr>
          <p:cNvPr id="4" name="图片 3">
            <a:extLst>
              <a:ext uri="{FF2B5EF4-FFF2-40B4-BE49-F238E27FC236}">
                <a16:creationId xmlns:a16="http://schemas.microsoft.com/office/drawing/2014/main" id="{093978EF-BD40-4E40-BAAD-A9C739642E6E}"/>
              </a:ext>
            </a:extLst>
          </p:cNvPr>
          <p:cNvPicPr>
            <a:picLocks noChangeAspect="1"/>
          </p:cNvPicPr>
          <p:nvPr/>
        </p:nvPicPr>
        <p:blipFill>
          <a:blip r:embed="rId4"/>
          <a:stretch>
            <a:fillRect/>
          </a:stretch>
        </p:blipFill>
        <p:spPr>
          <a:xfrm>
            <a:off x="6827851" y="1688292"/>
            <a:ext cx="4610134" cy="4691097"/>
          </a:xfrm>
          <a:prstGeom prst="rect">
            <a:avLst/>
          </a:prstGeom>
        </p:spPr>
      </p:pic>
      <p:pic>
        <p:nvPicPr>
          <p:cNvPr id="10" name="图片 9">
            <a:extLst>
              <a:ext uri="{FF2B5EF4-FFF2-40B4-BE49-F238E27FC236}">
                <a16:creationId xmlns:a16="http://schemas.microsoft.com/office/drawing/2014/main" id="{28E04506-2631-4C0A-84E4-705134FF82AC}"/>
              </a:ext>
            </a:extLst>
          </p:cNvPr>
          <p:cNvPicPr>
            <a:picLocks noChangeAspect="1"/>
          </p:cNvPicPr>
          <p:nvPr/>
        </p:nvPicPr>
        <p:blipFill>
          <a:blip r:embed="rId5"/>
          <a:stretch>
            <a:fillRect/>
          </a:stretch>
        </p:blipFill>
        <p:spPr>
          <a:xfrm>
            <a:off x="754015" y="5151953"/>
            <a:ext cx="1609737" cy="1095383"/>
          </a:xfrm>
          <a:prstGeom prst="rect">
            <a:avLst/>
          </a:prstGeom>
        </p:spPr>
      </p:pic>
    </p:spTree>
    <p:custDataLst>
      <p:tags r:id="rId1"/>
    </p:custDataLst>
    <p:extLst>
      <p:ext uri="{BB962C8B-B14F-4D97-AF65-F5344CB8AC3E}">
        <p14:creationId xmlns:p14="http://schemas.microsoft.com/office/powerpoint/2010/main" val="32483550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CV</a:t>
            </a:r>
            <a:r>
              <a:rPr lang="zh-CN" altLang="en-US" dirty="0">
                <a:ea typeface="宋体" panose="02010600030101010101" pitchFamily="2" charset="-122"/>
                <a:sym typeface="+mn-ea"/>
              </a:rPr>
              <a:t>类（以钢铁缺陷检测为例）</a:t>
            </a:r>
          </a:p>
        </p:txBody>
      </p:sp>
      <p:sp>
        <p:nvSpPr>
          <p:cNvPr id="131" name="Content Placeholder 2"/>
          <p:cNvSpPr txBox="1">
            <a:spLocks noGrp="1"/>
          </p:cNvSpPr>
          <p:nvPr/>
        </p:nvSpPr>
        <p:spPr>
          <a:xfrm>
            <a:off x="598804" y="1385570"/>
            <a:ext cx="5824163"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eaLnBrk="1" hangingPunct="1">
              <a:lnSpc>
                <a:spcPct val="150000"/>
              </a:lnSpc>
              <a:buNone/>
            </a:pP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Project</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：钢铁缺陷检测大赛</a:t>
            </a:r>
          </a:p>
          <a:p>
            <a:pPr marL="0" indent="0" algn="l" eaLnBrk="1" hangingPunct="1">
              <a:lnSpc>
                <a:spcPct val="150000"/>
              </a:lnSpc>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提交结果 </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submission.csv</a:t>
            </a:r>
          </a:p>
          <a:p>
            <a:pPr marL="0" indent="0" algn="l" eaLnBrk="1" hangingPunct="1">
              <a:lnSpc>
                <a:spcPct val="150000"/>
              </a:lnSpc>
              <a:buNone/>
            </a:pP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image_id</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(int): </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图片</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id</a:t>
            </a:r>
          </a:p>
          <a:p>
            <a:pPr marL="0" indent="0" algn="l" eaLnBrk="1" hangingPunct="1">
              <a:lnSpc>
                <a:spcPct val="150000"/>
              </a:lnSpc>
              <a:buNone/>
            </a:pP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bbox</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(list[float]): </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检测框坐标</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XMin</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 </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YMin</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 </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XMax</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 </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YMax</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a:t>
            </a:r>
          </a:p>
          <a:p>
            <a:pPr marL="0" indent="0" algn="l" eaLnBrk="1" hangingPunct="1">
              <a:lnSpc>
                <a:spcPct val="150000"/>
              </a:lnSpc>
              <a:buNone/>
            </a:pP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category_id</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 </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缺陷所属类别</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(int)</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，类别对应字典为</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:{'crazing' :0, 'inclusion’:1, 'pitted_surface':2, 'scratches':3,'patches':4,'rolled-in_scale':5}</a:t>
            </a:r>
          </a:p>
          <a:p>
            <a:pPr marL="0" indent="0" algn="l" eaLnBrk="1" hangingPunct="1">
              <a:lnSpc>
                <a:spcPct val="150000"/>
              </a:lnSpc>
              <a:buNone/>
            </a:pP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confidence(float): </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置信度</a:t>
            </a: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每一行记录</a:t>
            </a:r>
            <a:r>
              <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1</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个检测框，并给出对应的</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category_id</a:t>
            </a:r>
            <a:r>
              <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；同张图片中检测到的多个检测框，需分别记录在不同的行内。</a:t>
            </a:r>
          </a:p>
          <a:p>
            <a:pPr marL="0" indent="0" algn="l" eaLnBrk="1" hangingPunct="1">
              <a:lnSpc>
                <a:spcPct val="150000"/>
              </a:lnSpc>
              <a:buNone/>
            </a:pPr>
            <a:endParaRPr lang="en-US" altLang="zh-CN"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endPar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a:p>
            <a:pPr marL="0" indent="0" algn="l" eaLnBrk="1" hangingPunct="1">
              <a:lnSpc>
                <a:spcPct val="150000"/>
              </a:lnSpc>
              <a:buNone/>
            </a:pPr>
            <a:endParaRPr lang="zh-CN" altLang="en-US" sz="1600" dirty="0">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p:txBody>
      </p:sp>
      <p:pic>
        <p:nvPicPr>
          <p:cNvPr id="6" name="图片 5">
            <a:extLst>
              <a:ext uri="{FF2B5EF4-FFF2-40B4-BE49-F238E27FC236}">
                <a16:creationId xmlns:a16="http://schemas.microsoft.com/office/drawing/2014/main" id="{96AB8838-29C7-4D0B-B58C-459C51B768F9}"/>
              </a:ext>
            </a:extLst>
          </p:cNvPr>
          <p:cNvPicPr>
            <a:picLocks noChangeAspect="1"/>
          </p:cNvPicPr>
          <p:nvPr/>
        </p:nvPicPr>
        <p:blipFill>
          <a:blip r:embed="rId4"/>
          <a:stretch>
            <a:fillRect/>
          </a:stretch>
        </p:blipFill>
        <p:spPr>
          <a:xfrm>
            <a:off x="6921149" y="1940145"/>
            <a:ext cx="4672047" cy="2800370"/>
          </a:xfrm>
          <a:prstGeom prst="rect">
            <a:avLst/>
          </a:prstGeom>
        </p:spPr>
      </p:pic>
      <p:graphicFrame>
        <p:nvGraphicFramePr>
          <p:cNvPr id="2" name="表格 1">
            <a:extLst>
              <a:ext uri="{FF2B5EF4-FFF2-40B4-BE49-F238E27FC236}">
                <a16:creationId xmlns:a16="http://schemas.microsoft.com/office/drawing/2014/main" id="{15DF397C-F373-4F80-8DBA-A08380938226}"/>
              </a:ext>
            </a:extLst>
          </p:cNvPr>
          <p:cNvGraphicFramePr>
            <a:graphicFrameLocks noGrp="1"/>
          </p:cNvGraphicFramePr>
          <p:nvPr/>
        </p:nvGraphicFramePr>
        <p:xfrm>
          <a:off x="821573" y="2347511"/>
          <a:ext cx="4387736" cy="992819"/>
        </p:xfrm>
        <a:graphic>
          <a:graphicData uri="http://schemas.openxmlformats.org/drawingml/2006/table">
            <a:tbl>
              <a:tblPr>
                <a:tableStyleId>{5940675A-B579-460E-94D1-54222C63F5DA}</a:tableStyleId>
              </a:tblPr>
              <a:tblGrid>
                <a:gridCol w="1096934">
                  <a:extLst>
                    <a:ext uri="{9D8B030D-6E8A-4147-A177-3AD203B41FA5}">
                      <a16:colId xmlns:a16="http://schemas.microsoft.com/office/drawing/2014/main" val="3224290738"/>
                    </a:ext>
                  </a:extLst>
                </a:gridCol>
                <a:gridCol w="1096934">
                  <a:extLst>
                    <a:ext uri="{9D8B030D-6E8A-4147-A177-3AD203B41FA5}">
                      <a16:colId xmlns:a16="http://schemas.microsoft.com/office/drawing/2014/main" val="1870424762"/>
                    </a:ext>
                  </a:extLst>
                </a:gridCol>
                <a:gridCol w="1096934">
                  <a:extLst>
                    <a:ext uri="{9D8B030D-6E8A-4147-A177-3AD203B41FA5}">
                      <a16:colId xmlns:a16="http://schemas.microsoft.com/office/drawing/2014/main" val="225717683"/>
                    </a:ext>
                  </a:extLst>
                </a:gridCol>
                <a:gridCol w="1096934">
                  <a:extLst>
                    <a:ext uri="{9D8B030D-6E8A-4147-A177-3AD203B41FA5}">
                      <a16:colId xmlns:a16="http://schemas.microsoft.com/office/drawing/2014/main" val="450003463"/>
                    </a:ext>
                  </a:extLst>
                </a:gridCol>
              </a:tblGrid>
              <a:tr h="502401">
                <a:tc>
                  <a:txBody>
                    <a:bodyPr/>
                    <a:lstStyle/>
                    <a:p>
                      <a:pPr algn="ctr" fontAlgn="b"/>
                      <a:r>
                        <a:rPr lang="en-US" sz="1600" u="none" strike="noStrike">
                          <a:effectLst/>
                        </a:rPr>
                        <a:t>image_id</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b"/>
                      <a:r>
                        <a:rPr lang="en-US" sz="1600" u="none" strike="noStrike" dirty="0" err="1">
                          <a:effectLst/>
                        </a:rPr>
                        <a:t>bbox</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b"/>
                      <a:r>
                        <a:rPr lang="en-US" sz="1600" u="none" strike="noStrike" dirty="0" err="1">
                          <a:effectLst/>
                        </a:rPr>
                        <a:t>category_id</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b"/>
                      <a:r>
                        <a:rPr lang="en-US" sz="1600" u="none" strike="noStrike">
                          <a:effectLst/>
                        </a:rPr>
                        <a:t>confidence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3646977220"/>
                  </a:ext>
                </a:extLst>
              </a:tr>
              <a:tr h="490418">
                <a:tc>
                  <a:txBody>
                    <a:bodyPr/>
                    <a:lstStyle/>
                    <a:p>
                      <a:pPr algn="ctr" fontAlgn="b"/>
                      <a:r>
                        <a:rPr lang="en-US" altLang="zh-CN" sz="1600" u="none" strike="noStrike">
                          <a:effectLst/>
                        </a:rPr>
                        <a:t>1400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b"/>
                      <a:r>
                        <a:rPr lang="en-US" altLang="zh-CN" sz="1600" u="none" strike="noStrike">
                          <a:effectLst/>
                        </a:rPr>
                        <a:t>[0, 0, 0, 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b"/>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b"/>
                      <a:r>
                        <a:rPr lang="en-US" altLang="zh-CN" sz="1600" u="none" strike="noStrike" dirty="0">
                          <a:effectLst/>
                        </a:rPr>
                        <a:t>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287679740"/>
                  </a:ext>
                </a:extLst>
              </a:tr>
            </a:tbl>
          </a:graphicData>
        </a:graphic>
      </p:graphicFrame>
    </p:spTree>
    <p:custDataLst>
      <p:tags r:id="rId1"/>
    </p:custDataLst>
    <p:extLst>
      <p:ext uri="{BB962C8B-B14F-4D97-AF65-F5344CB8AC3E}">
        <p14:creationId xmlns:p14="http://schemas.microsoft.com/office/powerpoint/2010/main" val="13596270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2"/>
          <p:cNvPicPr>
            <a:picLocks noChangeAspect="1"/>
          </p:cNvPicPr>
          <p:nvPr/>
        </p:nvPicPr>
        <p:blipFill>
          <a:blip r:embed="rId4"/>
          <a:stretch>
            <a:fillRect/>
          </a:stretch>
        </p:blipFill>
        <p:spPr>
          <a:xfrm>
            <a:off x="6191250" y="1615440"/>
            <a:ext cx="4279265" cy="2621280"/>
          </a:xfrm>
          <a:prstGeom prst="rect">
            <a:avLst/>
          </a:prstGeom>
        </p:spPr>
      </p:pic>
      <p:pic>
        <p:nvPicPr>
          <p:cNvPr id="9" name="图片 8" descr="图片1"/>
          <p:cNvPicPr>
            <a:picLocks noChangeAspect="1"/>
          </p:cNvPicPr>
          <p:nvPr/>
        </p:nvPicPr>
        <p:blipFill>
          <a:blip r:embed="rId5"/>
          <a:stretch>
            <a:fillRect/>
          </a:stretch>
        </p:blipFill>
        <p:spPr>
          <a:xfrm>
            <a:off x="1523365" y="1722120"/>
            <a:ext cx="4187825" cy="2304415"/>
          </a:xfrm>
          <a:prstGeom prst="rect">
            <a:avLst/>
          </a:prstGeom>
        </p:spPr>
      </p:pic>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NLP</a:t>
            </a:r>
            <a:r>
              <a:rPr lang="zh-CN" altLang="en-US" dirty="0">
                <a:ea typeface="宋体" panose="02010600030101010101" pitchFamily="2" charset="-122"/>
              </a:rPr>
              <a:t>类（以</a:t>
            </a:r>
            <a:r>
              <a:rPr lang="en-US" altLang="zh-CN" dirty="0">
                <a:ea typeface="宋体" panose="02010600030101010101" pitchFamily="2" charset="-122"/>
              </a:rPr>
              <a:t>KBQA</a:t>
            </a:r>
            <a:r>
              <a:rPr lang="zh-CN" altLang="en-US" dirty="0">
                <a:ea typeface="宋体" panose="02010600030101010101" pitchFamily="2" charset="-122"/>
              </a:rPr>
              <a:t>智能问答为例）</a:t>
            </a:r>
            <a:endParaRPr lang="zh-CN" dirty="0">
              <a:ea typeface="宋体" panose="02010600030101010101" pitchFamily="2" charset="-122"/>
            </a:endParaRPr>
          </a:p>
        </p:txBody>
      </p:sp>
      <p:graphicFrame>
        <p:nvGraphicFramePr>
          <p:cNvPr id="2" name="表格 1"/>
          <p:cNvGraphicFramePr/>
          <p:nvPr>
            <p:custDataLst>
              <p:tags r:id="rId2"/>
            </p:custDataLst>
          </p:nvPr>
        </p:nvGraphicFramePr>
        <p:xfrm>
          <a:off x="1361440" y="4737100"/>
          <a:ext cx="9497695" cy="1535430"/>
        </p:xfrm>
        <a:graphic>
          <a:graphicData uri="http://schemas.openxmlformats.org/drawingml/2006/table">
            <a:tbl>
              <a:tblPr firstRow="1" bandRow="1">
                <a:tableStyleId>{00A15C55-8517-42AA-B614-E9B94910E393}</a:tableStyleId>
              </a:tblPr>
              <a:tblGrid>
                <a:gridCol w="2362835">
                  <a:extLst>
                    <a:ext uri="{9D8B030D-6E8A-4147-A177-3AD203B41FA5}">
                      <a16:colId xmlns:a16="http://schemas.microsoft.com/office/drawing/2014/main" val="20000"/>
                    </a:ext>
                  </a:extLst>
                </a:gridCol>
                <a:gridCol w="5303520">
                  <a:extLst>
                    <a:ext uri="{9D8B030D-6E8A-4147-A177-3AD203B41FA5}">
                      <a16:colId xmlns:a16="http://schemas.microsoft.com/office/drawing/2014/main" val="20001"/>
                    </a:ext>
                  </a:extLst>
                </a:gridCol>
                <a:gridCol w="1831340">
                  <a:extLst>
                    <a:ext uri="{9D8B030D-6E8A-4147-A177-3AD203B41FA5}">
                      <a16:colId xmlns:a16="http://schemas.microsoft.com/office/drawing/2014/main" val="20002"/>
                    </a:ext>
                  </a:extLst>
                </a:gridCol>
              </a:tblGrid>
              <a:tr h="511810">
                <a:tc>
                  <a:txBody>
                    <a:bodyPr/>
                    <a:lstStyle/>
                    <a:p>
                      <a:pPr algn="ctr">
                        <a:buNone/>
                      </a:pPr>
                      <a:r>
                        <a:rPr lang="zh-CN" altLang="en-US" sz="1600">
                          <a:solidFill>
                            <a:schemeClr val="tx1"/>
                          </a:solidFill>
                        </a:rPr>
                        <a:t>Query</a:t>
                      </a:r>
                    </a:p>
                  </a:txBody>
                  <a:tcPr/>
                </a:tc>
                <a:tc>
                  <a:txBody>
                    <a:bodyPr/>
                    <a:lstStyle/>
                    <a:p>
                      <a:pPr algn="ctr">
                        <a:buNone/>
                      </a:pPr>
                      <a:r>
                        <a:rPr lang="zh-CN" altLang="en-US" sz="1600" dirty="0">
                          <a:solidFill>
                            <a:schemeClr val="tx1"/>
                          </a:solidFill>
                        </a:rPr>
                        <a:t>NER结果</a:t>
                      </a:r>
                    </a:p>
                  </a:txBody>
                  <a:tcPr/>
                </a:tc>
                <a:tc>
                  <a:txBody>
                    <a:bodyPr/>
                    <a:lstStyle/>
                    <a:p>
                      <a:pPr algn="ctr">
                        <a:buNone/>
                      </a:pPr>
                      <a:r>
                        <a:rPr lang="zh-CN" altLang="en-US" sz="1600">
                          <a:solidFill>
                            <a:schemeClr val="tx1"/>
                          </a:solidFill>
                        </a:rPr>
                        <a:t>实体链接结果</a:t>
                      </a:r>
                    </a:p>
                  </a:txBody>
                  <a:tcPr/>
                </a:tc>
                <a:extLst>
                  <a:ext uri="{0D108BD9-81ED-4DB2-BD59-A6C34878D82A}">
                    <a16:rowId xmlns:a16="http://schemas.microsoft.com/office/drawing/2014/main" val="10000"/>
                  </a:ext>
                </a:extLst>
              </a:tr>
              <a:tr h="511810">
                <a:tc>
                  <a:txBody>
                    <a:bodyPr/>
                    <a:lstStyle/>
                    <a:p>
                      <a:pPr algn="l">
                        <a:buNone/>
                      </a:pPr>
                      <a:r>
                        <a:rPr lang="zh-CN" altLang="en-US"/>
                        <a:t>颐和园学生门票多少钱</a:t>
                      </a:r>
                    </a:p>
                  </a:txBody>
                  <a:tcPr anchor="ctr"/>
                </a:tc>
                <a:tc>
                  <a:txBody>
                    <a:bodyPr/>
                    <a:lstStyle/>
                    <a:p>
                      <a:pPr algn="l">
                        <a:buNone/>
                      </a:pPr>
                      <a:r>
                        <a:rPr lang="zh-CN" altLang="en-US" dirty="0"/>
                        <a:t>颐和园=Po</a:t>
                      </a:r>
                      <a:r>
                        <a:rPr lang="en-US" altLang="zh-CN" dirty="0"/>
                        <a:t>l</a:t>
                      </a:r>
                      <a:r>
                        <a:rPr lang="zh-CN" altLang="en-US" dirty="0"/>
                        <a:t>、学生= PEOPLE、门票= TICKET</a:t>
                      </a:r>
                    </a:p>
                  </a:txBody>
                  <a:tcPr anchor="ctr"/>
                </a:tc>
                <a:tc>
                  <a:txBody>
                    <a:bodyPr/>
                    <a:lstStyle/>
                    <a:p>
                      <a:pPr algn="l">
                        <a:buNone/>
                      </a:pPr>
                      <a:r>
                        <a:rPr lang="zh-CN" altLang="en-US"/>
                        <a:t>颐和园=000101</a:t>
                      </a:r>
                    </a:p>
                  </a:txBody>
                  <a:tcPr anchor="ctr"/>
                </a:tc>
                <a:extLst>
                  <a:ext uri="{0D108BD9-81ED-4DB2-BD59-A6C34878D82A}">
                    <a16:rowId xmlns:a16="http://schemas.microsoft.com/office/drawing/2014/main" val="10001"/>
                  </a:ext>
                </a:extLst>
              </a:tr>
              <a:tr h="511810">
                <a:tc>
                  <a:txBody>
                    <a:bodyPr/>
                    <a:lstStyle/>
                    <a:p>
                      <a:pPr algn="l">
                        <a:buNone/>
                      </a:pPr>
                      <a:r>
                        <a:rPr lang="zh-CN" altLang="en-US"/>
                        <a:t>望京附近环境安静的咖啡厅</a:t>
                      </a:r>
                    </a:p>
                  </a:txBody>
                  <a:tcPr anchor="ctr"/>
                </a:tc>
                <a:tc>
                  <a:txBody>
                    <a:bodyPr/>
                    <a:lstStyle/>
                    <a:p>
                      <a:pPr algn="l">
                        <a:buNone/>
                      </a:pPr>
                      <a:r>
                        <a:rPr lang="zh-CN" altLang="en-US"/>
                        <a:t>望京=AREA、附近= RANGE、环安静=TAG、安静=TAG、咖啡厅=Po</a:t>
                      </a:r>
                      <a:r>
                        <a:rPr lang="en-US" altLang="zh-CN"/>
                        <a:t>l</a:t>
                      </a:r>
                    </a:p>
                  </a:txBody>
                  <a:tcPr anchor="ctr"/>
                </a:tc>
                <a:tc>
                  <a:txBody>
                    <a:bodyPr/>
                    <a:lstStyle/>
                    <a:p>
                      <a:pPr algn="l">
                        <a:buNone/>
                      </a:pPr>
                      <a:r>
                        <a:rPr lang="zh-CN" altLang="en-US" dirty="0"/>
                        <a:t>望京=0341</a:t>
                      </a:r>
                    </a:p>
                  </a:txBody>
                  <a:tcPr anchor="ctr"/>
                </a:tc>
                <a:extLst>
                  <a:ext uri="{0D108BD9-81ED-4DB2-BD59-A6C34878D82A}">
                    <a16:rowId xmlns:a16="http://schemas.microsoft.com/office/drawing/2014/main" val="10002"/>
                  </a:ext>
                </a:extLst>
              </a:tr>
            </a:tbl>
          </a:graphicData>
        </a:graphic>
      </p:graphicFrame>
      <p:sp>
        <p:nvSpPr>
          <p:cNvPr id="4" name="矩形 3"/>
          <p:cNvSpPr/>
          <p:nvPr/>
        </p:nvSpPr>
        <p:spPr>
          <a:xfrm>
            <a:off x="1361440" y="1452880"/>
            <a:ext cx="4511040" cy="2946400"/>
          </a:xfrm>
          <a:prstGeom prst="rect">
            <a:avLst/>
          </a:prstGeom>
          <a:noFill/>
          <a:ln w="12700" cap="flat" cmpd="sng">
            <a:solidFill>
              <a:schemeClr val="bg1">
                <a:lumMod val="65000"/>
              </a:schemeClr>
            </a:solidFill>
            <a:prstDash val="dash"/>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矩形 5"/>
          <p:cNvSpPr/>
          <p:nvPr/>
        </p:nvSpPr>
        <p:spPr>
          <a:xfrm>
            <a:off x="6075680" y="1452880"/>
            <a:ext cx="4511040" cy="2946400"/>
          </a:xfrm>
          <a:prstGeom prst="rect">
            <a:avLst/>
          </a:prstGeom>
          <a:noFill/>
          <a:ln w="12700" cap="flat" cmpd="sng">
            <a:solidFill>
              <a:schemeClr val="bg1">
                <a:lumMod val="65000"/>
              </a:schemeClr>
            </a:solidFill>
            <a:prstDash val="dash"/>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圆角矩形 6"/>
          <p:cNvSpPr/>
          <p:nvPr/>
        </p:nvSpPr>
        <p:spPr>
          <a:xfrm>
            <a:off x="805180" y="1697797"/>
            <a:ext cx="1132840" cy="408692"/>
          </a:xfrm>
          <a:prstGeom prst="roundRect">
            <a:avLst/>
          </a:prstGeom>
          <a:solidFill>
            <a:srgbClr val="FED65C"/>
          </a:solid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mn-lt"/>
                <a:ea typeface="+mn-ea"/>
                <a:cs typeface="+mn-cs"/>
                <a:sym typeface="Calibri" panose="020F0502020204030204"/>
              </a:rPr>
              <a:t>实体识别</a:t>
            </a:r>
          </a:p>
        </p:txBody>
      </p:sp>
      <p:sp>
        <p:nvSpPr>
          <p:cNvPr id="8" name="圆角矩形 7"/>
          <p:cNvSpPr/>
          <p:nvPr/>
        </p:nvSpPr>
        <p:spPr>
          <a:xfrm>
            <a:off x="9999980" y="1739404"/>
            <a:ext cx="1132840" cy="406758"/>
          </a:xfrm>
          <a:prstGeom prst="roundRect">
            <a:avLst/>
          </a:prstGeom>
          <a:solidFill>
            <a:srgbClr val="FED65C"/>
          </a:solid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mn-lt"/>
                <a:ea typeface="+mn-ea"/>
                <a:cs typeface="+mn-cs"/>
                <a:sym typeface="Calibri" panose="020F0502020204030204"/>
              </a:rPr>
              <a:t>实体链接</a:t>
            </a:r>
          </a:p>
        </p:txBody>
      </p:sp>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规划类（以车辆路径规划为例）</a:t>
            </a:r>
          </a:p>
        </p:txBody>
      </p:sp>
      <p:sp>
        <p:nvSpPr>
          <p:cNvPr id="5" name="Content Placeholder 2"/>
          <p:cNvSpPr txBox="1">
            <a:spLocks noGrp="1"/>
          </p:cNvSpPr>
          <p:nvPr/>
        </p:nvSpPr>
        <p:spPr>
          <a:xfrm>
            <a:off x="474980" y="1385570"/>
            <a:ext cx="642874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VRP(Vehicle Routing Problem):</a:t>
            </a:r>
            <a:endParaRPr lang="zh-CN" altLang="en-US" sz="1600" kern="100" dirty="0">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600" kern="100" dirty="0" err="1">
                <a:ea typeface="PingFang SC" panose="020B0400000000000000" pitchFamily="34" charset="-122"/>
                <a:cs typeface="Times New Roman" panose="02020603050405020304" pitchFamily="18" charset="0"/>
              </a:rPr>
              <a:t>有N辆车，都从原点出发，每辆车访问一些点后回到原点，要求所有的点都要被访问到，求最短的车辆行驶距离或最少需要的车辆数</a:t>
            </a:r>
            <a:endParaRPr lang="en-US" altLang="zh-CN" sz="1600" kern="100" dirty="0">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600" kern="100" dirty="0">
                <a:ea typeface="PingFang SC" panose="020B0400000000000000" pitchFamily="34" charset="-122"/>
                <a:cs typeface="Times New Roman" panose="02020603050405020304" pitchFamily="18" charset="0"/>
              </a:rPr>
              <a:t>求解范围大，没有固定的解决答案</a:t>
            </a:r>
            <a:endParaRPr lang="en-US" altLang="zh-CN" sz="1600" kern="100" dirty="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en-US" sz="1600" kern="100" dirty="0">
                <a:solidFill>
                  <a:srgbClr val="FF0000"/>
                </a:solidFill>
                <a:ea typeface="PingFang SC" panose="020B0400000000000000" pitchFamily="34" charset="-122"/>
                <a:cs typeface="Times New Roman" panose="02020603050405020304" pitchFamily="18" charset="0"/>
              </a:rPr>
              <a:t>应用范围广：</a:t>
            </a:r>
          </a:p>
          <a:p>
            <a:pPr algn="just">
              <a:lnSpc>
                <a:spcPct val="150000"/>
              </a:lnSpc>
              <a:spcAft>
                <a:spcPts val="0"/>
              </a:spcAft>
            </a:pPr>
            <a:r>
              <a:rPr lang="zh-CN" altLang="en-US" sz="1600" kern="100" dirty="0">
                <a:ea typeface="PingFang SC" panose="020B0400000000000000" pitchFamily="34" charset="-122"/>
                <a:cs typeface="Times New Roman" panose="02020603050405020304" pitchFamily="18" charset="0"/>
              </a:rPr>
              <a:t>快递公司，给司机分配送货线路</a:t>
            </a:r>
            <a:endParaRPr lang="en-US" altLang="zh-CN" sz="1600" kern="100" dirty="0">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600" kern="100" dirty="0">
                <a:ea typeface="PingFang SC" panose="020B0400000000000000" pitchFamily="34" charset="-122"/>
                <a:cs typeface="Times New Roman" panose="02020603050405020304" pitchFamily="18" charset="0"/>
              </a:rPr>
              <a:t>拼车软件，为司机分配接送乘客的路线</a:t>
            </a:r>
          </a:p>
          <a:p>
            <a:pPr marL="0" indent="0" algn="just">
              <a:lnSpc>
                <a:spcPct val="150000"/>
              </a:lnSpc>
              <a:spcAft>
                <a:spcPts val="0"/>
              </a:spcAft>
              <a:buNone/>
            </a:pPr>
            <a:r>
              <a:rPr lang="zh-CN" altLang="en-US" sz="1600" kern="100" dirty="0">
                <a:solidFill>
                  <a:srgbClr val="FF0000"/>
                </a:solidFill>
                <a:ea typeface="PingFang SC" panose="020B0400000000000000" pitchFamily="34" charset="-122"/>
                <a:cs typeface="Times New Roman" panose="02020603050405020304" pitchFamily="18" charset="0"/>
                <a:sym typeface="+mn-ea"/>
              </a:rPr>
              <a:t>路径规划限制多：</a:t>
            </a:r>
            <a:endParaRPr lang="en-US" altLang="zh-CN" sz="1600" kern="100" dirty="0">
              <a:solidFill>
                <a:srgbClr val="FF0000"/>
              </a:solidFill>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altLang="zh-CN" sz="1600" kern="100" dirty="0">
                <a:ea typeface="PingFang SC" panose="020B0400000000000000" pitchFamily="34" charset="-122"/>
                <a:cs typeface="Times New Roman" panose="02020603050405020304" pitchFamily="18" charset="0"/>
                <a:sym typeface="+mn-ea"/>
              </a:rPr>
              <a:t>车辆具有可携带的最大重量或数量</a:t>
            </a:r>
            <a:endParaRPr lang="zh-CN" altLang="en-US" sz="1600" kern="100" dirty="0">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en-US" sz="1600" kern="100" dirty="0">
                <a:ea typeface="PingFang SC" panose="020B0400000000000000" pitchFamily="34" charset="-122"/>
                <a:cs typeface="Times New Roman" panose="02020603050405020304" pitchFamily="18" charset="0"/>
                <a:sym typeface="+mn-ea"/>
              </a:rPr>
              <a:t>司机需要在</a:t>
            </a:r>
            <a:r>
              <a:rPr lang="en-US" altLang="zh-CN" sz="1600" kern="100" dirty="0">
                <a:ea typeface="PingFang SC" panose="020B0400000000000000" pitchFamily="34" charset="-122"/>
                <a:cs typeface="Times New Roman" panose="02020603050405020304" pitchFamily="18" charset="0"/>
                <a:sym typeface="+mn-ea"/>
              </a:rPr>
              <a:t>指定时间窗口内访问</a:t>
            </a:r>
            <a:r>
              <a:rPr lang="zh-CN" altLang="en-US" sz="1600" kern="100" dirty="0">
                <a:ea typeface="PingFang SC" panose="020B0400000000000000" pitchFamily="34" charset="-122"/>
                <a:cs typeface="Times New Roman" panose="02020603050405020304" pitchFamily="18" charset="0"/>
                <a:sym typeface="+mn-ea"/>
              </a:rPr>
              <a:t>某</a:t>
            </a:r>
            <a:r>
              <a:rPr lang="en-US" altLang="zh-CN" sz="1600" kern="100" dirty="0">
                <a:ea typeface="PingFang SC" panose="020B0400000000000000" pitchFamily="34" charset="-122"/>
                <a:cs typeface="Times New Roman" panose="02020603050405020304" pitchFamily="18" charset="0"/>
                <a:sym typeface="+mn-ea"/>
              </a:rPr>
              <a:t>位置</a:t>
            </a:r>
          </a:p>
          <a:p>
            <a:pPr algn="just">
              <a:lnSpc>
                <a:spcPct val="150000"/>
              </a:lnSpc>
              <a:spcAft>
                <a:spcPts val="0"/>
              </a:spcAft>
            </a:pPr>
            <a:r>
              <a:rPr lang="en-US" altLang="zh-CN" sz="1600" kern="100" dirty="0">
                <a:ea typeface="PingFang SC" panose="020B0400000000000000" pitchFamily="34" charset="-122"/>
                <a:cs typeface="Times New Roman" panose="02020603050405020304" pitchFamily="18" charset="0"/>
                <a:sym typeface="+mn-ea"/>
              </a:rPr>
              <a:t>点</a:t>
            </a:r>
            <a:r>
              <a:rPr lang="zh-CN" altLang="en-US" sz="1600" kern="100" dirty="0">
                <a:ea typeface="PingFang SC" panose="020B0400000000000000" pitchFamily="34" charset="-122"/>
                <a:cs typeface="Times New Roman" panose="02020603050405020304" pitchFamily="18" charset="0"/>
                <a:sym typeface="+mn-ea"/>
              </a:rPr>
              <a:t>的</a:t>
            </a:r>
            <a:r>
              <a:rPr lang="en-US" altLang="zh-CN" sz="1600" kern="100" dirty="0">
                <a:ea typeface="PingFang SC" panose="020B0400000000000000" pitchFamily="34" charset="-122"/>
                <a:cs typeface="Times New Roman" panose="02020603050405020304" pitchFamily="18" charset="0"/>
                <a:sym typeface="+mn-ea"/>
              </a:rPr>
              <a:t>访问顺序等</a:t>
            </a:r>
            <a:endParaRPr lang="en-US" altLang="zh-CN" sz="1600" kern="100" dirty="0">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600" kern="100" dirty="0">
              <a:ea typeface="PingFang SC" panose="020B0400000000000000" pitchFamily="34" charset="-122"/>
              <a:cs typeface="Times New Roman" panose="02020603050405020304" pitchFamily="18" charset="0"/>
              <a:sym typeface="+mn-ea"/>
            </a:endParaRPr>
          </a:p>
        </p:txBody>
      </p:sp>
      <p:pic>
        <p:nvPicPr>
          <p:cNvPr id="3" name="图片 2"/>
          <p:cNvPicPr>
            <a:picLocks noChangeAspect="1"/>
          </p:cNvPicPr>
          <p:nvPr/>
        </p:nvPicPr>
        <p:blipFill>
          <a:blip r:embed="rId4"/>
          <a:stretch>
            <a:fillRect/>
          </a:stretch>
        </p:blipFill>
        <p:spPr>
          <a:xfrm>
            <a:off x="7067550" y="1971675"/>
            <a:ext cx="4875530" cy="3477260"/>
          </a:xfrm>
          <a:prstGeom prst="rect">
            <a:avLst/>
          </a:prstGeom>
        </p:spPr>
      </p:pic>
      <p:sp>
        <p:nvSpPr>
          <p:cNvPr id="6" name="Content Placeholder 2">
            <a:extLst>
              <a:ext uri="{FF2B5EF4-FFF2-40B4-BE49-F238E27FC236}">
                <a16:creationId xmlns:a16="http://schemas.microsoft.com/office/drawing/2014/main" id="{2DA48449-10A8-49B4-8CC1-0A6063EF8638}"/>
              </a:ext>
            </a:extLst>
          </p:cNvPr>
          <p:cNvSpPr txBox="1">
            <a:spLocks/>
          </p:cNvSpPr>
          <p:nvPr/>
        </p:nvSpPr>
        <p:spPr>
          <a:xfrm>
            <a:off x="6484622" y="5483512"/>
            <a:ext cx="5618710" cy="523819"/>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800" dirty="0"/>
              <a:t>每年年底，</a:t>
            </a:r>
            <a:r>
              <a:rPr lang="en-US" altLang="zh-CN" sz="1800" dirty="0"/>
              <a:t>Kaggle</a:t>
            </a:r>
            <a:r>
              <a:rPr lang="zh-CN" altLang="en-US" sz="1800" dirty="0"/>
              <a:t>都有规划类的比赛</a:t>
            </a:r>
            <a:endParaRPr lang="en-US" altLang="zh-CN" sz="1800" dirty="0"/>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Tabular</a:t>
            </a:r>
            <a:r>
              <a:rPr lang="zh-CN" altLang="en-US" dirty="0">
                <a:sym typeface="+mn-ea"/>
              </a:rPr>
              <a:t>类（表格数据）</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800" dirty="0"/>
              <a:t>Tabular</a:t>
            </a:r>
            <a:r>
              <a:rPr lang="zh-CN" altLang="en-US" sz="1800" dirty="0"/>
              <a:t>类型的比赛</a:t>
            </a:r>
            <a:endParaRPr lang="en-US" altLang="zh-CN" sz="1800" dirty="0"/>
          </a:p>
          <a:p>
            <a:pPr>
              <a:lnSpc>
                <a:spcPct val="150000"/>
              </a:lnSpc>
            </a:pPr>
            <a:r>
              <a:rPr lang="zh-CN" altLang="en-US" sz="1800" dirty="0"/>
              <a:t>基于商业场景的预测</a:t>
            </a:r>
            <a:endParaRPr lang="en-US" altLang="zh-CN" sz="1800" dirty="0"/>
          </a:p>
          <a:p>
            <a:pPr marL="0" indent="0">
              <a:lnSpc>
                <a:spcPct val="150000"/>
              </a:lnSpc>
              <a:buNone/>
            </a:pPr>
            <a:r>
              <a:rPr lang="zh-CN" altLang="en-US" sz="1800" dirty="0"/>
              <a:t>贷款违约预测</a:t>
            </a:r>
            <a:endParaRPr lang="en-US" altLang="zh-CN" sz="1800" dirty="0"/>
          </a:p>
          <a:p>
            <a:pPr marL="0" indent="0">
              <a:lnSpc>
                <a:spcPct val="150000"/>
              </a:lnSpc>
              <a:buNone/>
            </a:pPr>
            <a:r>
              <a:rPr lang="zh-CN" altLang="en-US" sz="1800" dirty="0"/>
              <a:t>点击反欺诈预测</a:t>
            </a:r>
            <a:endParaRPr lang="en-US" altLang="zh-CN" sz="1800" dirty="0"/>
          </a:p>
          <a:p>
            <a:pPr marL="0" indent="0">
              <a:lnSpc>
                <a:spcPct val="150000"/>
              </a:lnSpc>
              <a:buNone/>
            </a:pPr>
            <a:r>
              <a:rPr lang="zh-CN" altLang="en-US" sz="1800" dirty="0"/>
              <a:t>用户购买预测</a:t>
            </a:r>
            <a:endParaRPr lang="en-US" altLang="zh-CN" sz="1800" dirty="0"/>
          </a:p>
          <a:p>
            <a:pPr marL="0" indent="0">
              <a:lnSpc>
                <a:spcPct val="150000"/>
              </a:lnSpc>
              <a:buNone/>
            </a:pPr>
            <a:r>
              <a:rPr lang="zh-CN" altLang="en-US" sz="1800" dirty="0"/>
              <a:t>天猫商品推荐预测</a:t>
            </a:r>
            <a:endParaRPr lang="en-US" altLang="zh-CN" sz="1800" dirty="0"/>
          </a:p>
          <a:p>
            <a:pPr marL="0" indent="0">
              <a:lnSpc>
                <a:spcPct val="150000"/>
              </a:lnSpc>
              <a:buNone/>
            </a:pPr>
            <a:r>
              <a:rPr lang="zh-CN" altLang="en-US" sz="1800" dirty="0"/>
              <a:t>二手车价格预测</a:t>
            </a:r>
            <a:endParaRPr lang="en-US" altLang="zh-CN" sz="1800" dirty="0"/>
          </a:p>
          <a:p>
            <a:pPr marL="0" indent="0">
              <a:lnSpc>
                <a:spcPct val="150000"/>
              </a:lnSpc>
              <a:buNone/>
            </a:pPr>
            <a:r>
              <a:rPr lang="zh-CN" altLang="en-US" sz="1800" dirty="0"/>
              <a:t>资金流入流出预测</a:t>
            </a:r>
            <a:endParaRPr lang="en-US" altLang="zh-CN" sz="1800" dirty="0"/>
          </a:p>
          <a:p>
            <a:pPr marL="0" indent="0">
              <a:lnSpc>
                <a:spcPct val="150000"/>
              </a:lnSpc>
              <a:buNone/>
            </a:pPr>
            <a:r>
              <a:rPr lang="zh-CN" altLang="en-US" sz="1800" dirty="0"/>
              <a:t>保险反欺诈预测</a:t>
            </a:r>
            <a:endParaRPr lang="en-US" altLang="zh-CN" sz="1800" dirty="0"/>
          </a:p>
          <a:p>
            <a:pPr marL="0" indent="0">
              <a:lnSpc>
                <a:spcPct val="150000"/>
              </a:lnSpc>
              <a:buNone/>
            </a:pPr>
            <a:r>
              <a:rPr lang="en-US" altLang="zh-CN" sz="1800" dirty="0"/>
              <a:t>……</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B16865E-95A6-4CCB-BD81-58D6C2ABB28D}"/>
              </a:ext>
            </a:extLst>
          </p:cNvPr>
          <p:cNvSpPr txBox="1">
            <a:spLocks/>
          </p:cNvSpPr>
          <p:nvPr/>
        </p:nvSpPr>
        <p:spPr>
          <a:xfrm>
            <a:off x="6407036" y="1266622"/>
            <a:ext cx="5618710"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t>需要掌握的模型能力</a:t>
            </a:r>
            <a:endParaRPr lang="en-US" altLang="zh-CN" sz="1800" dirty="0"/>
          </a:p>
          <a:p>
            <a:pPr marL="0" indent="0">
              <a:lnSpc>
                <a:spcPct val="150000"/>
              </a:lnSpc>
              <a:buNone/>
            </a:pPr>
            <a:r>
              <a:rPr lang="en-US" altLang="zh-CN" sz="1800" dirty="0"/>
              <a:t>1</a:t>
            </a:r>
            <a:r>
              <a:rPr lang="zh-CN" altLang="en-US" sz="1800" dirty="0"/>
              <a:t>）分类</a:t>
            </a:r>
            <a:r>
              <a:rPr lang="en-US" altLang="zh-CN" sz="1800" dirty="0"/>
              <a:t>/</a:t>
            </a:r>
            <a:r>
              <a:rPr lang="zh-CN" altLang="en-US" sz="1800" dirty="0"/>
              <a:t>回归</a:t>
            </a:r>
            <a:endParaRPr lang="en-US" altLang="zh-CN" sz="1800" dirty="0"/>
          </a:p>
          <a:p>
            <a:pPr marL="0" indent="0">
              <a:lnSpc>
                <a:spcPct val="150000"/>
              </a:lnSpc>
              <a:buNone/>
            </a:pPr>
            <a:r>
              <a:rPr lang="en-US" altLang="zh-CN" sz="1800" dirty="0"/>
              <a:t>2</a:t>
            </a:r>
            <a:r>
              <a:rPr lang="zh-CN" altLang="en-US" sz="1800" dirty="0"/>
              <a:t>）聚类分析</a:t>
            </a:r>
            <a:endParaRPr lang="en-US" altLang="zh-CN" sz="1800" dirty="0"/>
          </a:p>
          <a:p>
            <a:pPr marL="0" indent="0">
              <a:lnSpc>
                <a:spcPct val="150000"/>
              </a:lnSpc>
              <a:buNone/>
            </a:pPr>
            <a:r>
              <a:rPr lang="en-US" altLang="zh-CN" sz="1800" dirty="0"/>
              <a:t>3</a:t>
            </a:r>
            <a:r>
              <a:rPr lang="zh-CN" altLang="en-US" sz="1800" dirty="0"/>
              <a:t>）关联分析</a:t>
            </a:r>
            <a:endParaRPr lang="en-US" altLang="zh-CN" sz="1800" dirty="0"/>
          </a:p>
          <a:p>
            <a:pPr marL="0" indent="0">
              <a:lnSpc>
                <a:spcPct val="150000"/>
              </a:lnSpc>
              <a:buNone/>
            </a:pPr>
            <a:r>
              <a:rPr lang="en-US" altLang="zh-CN" sz="1800" dirty="0"/>
              <a:t>4</a:t>
            </a:r>
            <a:r>
              <a:rPr lang="zh-CN" altLang="en-US" sz="1800" dirty="0"/>
              <a:t>）连接分析</a:t>
            </a:r>
            <a:endParaRPr lang="en-US" altLang="zh-CN" sz="1800" dirty="0"/>
          </a:p>
          <a:p>
            <a:pPr marL="0" indent="0">
              <a:lnSpc>
                <a:spcPct val="150000"/>
              </a:lnSpc>
              <a:buNone/>
            </a:pPr>
            <a:r>
              <a:rPr lang="en-US" altLang="zh-CN" sz="1800" dirty="0"/>
              <a:t>5</a:t>
            </a:r>
            <a:r>
              <a:rPr lang="zh-CN" altLang="en-US" sz="1800" dirty="0"/>
              <a:t>）时间序列</a:t>
            </a:r>
            <a:endParaRPr lang="en-US" altLang="zh-CN" sz="1800" dirty="0"/>
          </a:p>
          <a:p>
            <a:pPr marL="0" indent="0">
              <a:lnSpc>
                <a:spcPct val="150000"/>
              </a:lnSpc>
              <a:buNone/>
            </a:pPr>
            <a:r>
              <a:rPr lang="en-US" altLang="zh-CN" sz="1800" dirty="0"/>
              <a:t>6</a:t>
            </a:r>
            <a:r>
              <a:rPr lang="zh-CN" altLang="en-US" sz="1800" dirty="0"/>
              <a:t>）神经网络</a:t>
            </a:r>
            <a:endParaRPr lang="en-US" altLang="zh-CN" sz="1800" dirty="0"/>
          </a:p>
        </p:txBody>
      </p:sp>
    </p:spTree>
    <p:extLst>
      <p:ext uri="{BB962C8B-B14F-4D97-AF65-F5344CB8AC3E}">
        <p14:creationId xmlns:p14="http://schemas.microsoft.com/office/powerpoint/2010/main" val="41959286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4927220" cy="4940935"/>
          </a:xfrm>
        </p:spPr>
        <p:txBody>
          <a:bodyPr>
            <a:noAutofit/>
          </a:bodyPr>
          <a:lstStyle/>
          <a:p>
            <a:pPr marL="0" indent="0">
              <a:lnSpc>
                <a:spcPct val="170000"/>
              </a:lnSpc>
              <a:buNone/>
            </a:pPr>
            <a:r>
              <a:rPr lang="en-US" altLang="zh-CN" sz="1800" dirty="0">
                <a:ea typeface="宋体" panose="02010600030101010101" pitchFamily="2" charset="-122"/>
                <a:sym typeface="+mn-ea"/>
              </a:rPr>
              <a:t>Case</a:t>
            </a:r>
            <a:r>
              <a:rPr lang="zh-CN" altLang="en-US" sz="1800" dirty="0">
                <a:ea typeface="宋体" panose="02010600030101010101" pitchFamily="2" charset="-122"/>
                <a:sym typeface="+mn-ea"/>
              </a:rPr>
              <a:t>：保险反欺诈预测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https://www.kaggle.com/c/fraud-detection-in-insurance-claims</a:t>
            </a:r>
          </a:p>
          <a:p>
            <a:pPr marL="0" indent="0">
              <a:lnSpc>
                <a:spcPct val="170000"/>
              </a:lnSpc>
              <a:buNone/>
            </a:pPr>
            <a:r>
              <a:rPr lang="zh-CN" altLang="en-US" sz="1800" dirty="0">
                <a:ea typeface="宋体" panose="02010600030101010101" pitchFamily="2" charset="-122"/>
                <a:sym typeface="+mn-ea"/>
              </a:rPr>
              <a:t>保险公司向你提供了之前客户索赔的车险数据，希望你能开发模型帮助他们预测哪些索赔是欺诈行为</a:t>
            </a:r>
          </a:p>
          <a:p>
            <a:pPr marL="0" indent="0">
              <a:lnSpc>
                <a:spcPct val="170000"/>
              </a:lnSpc>
              <a:buNone/>
            </a:pPr>
            <a:r>
              <a:rPr lang="zh-CN" altLang="en-US" sz="1800" dirty="0">
                <a:ea typeface="宋体" panose="02010600030101010101" pitchFamily="2" charset="-122"/>
                <a:sym typeface="+mn-ea"/>
              </a:rPr>
              <a:t>训练集：</a:t>
            </a:r>
            <a:r>
              <a:rPr lang="en-US" altLang="zh-CN" sz="1800" dirty="0">
                <a:ea typeface="宋体" panose="02010600030101010101" pitchFamily="2" charset="-122"/>
                <a:sym typeface="+mn-ea"/>
              </a:rPr>
              <a:t>train.csv 700</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测试集：</a:t>
            </a:r>
            <a:r>
              <a:rPr lang="en-US" altLang="zh-CN" sz="1800" dirty="0">
                <a:ea typeface="宋体" panose="02010600030101010101" pitchFamily="2" charset="-122"/>
                <a:sym typeface="+mn-ea"/>
              </a:rPr>
              <a:t>test.csv 300</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p:txBody>
      </p:sp>
      <p:graphicFrame>
        <p:nvGraphicFramePr>
          <p:cNvPr id="6" name="表格 5">
            <a:extLst>
              <a:ext uri="{FF2B5EF4-FFF2-40B4-BE49-F238E27FC236}">
                <a16:creationId xmlns:a16="http://schemas.microsoft.com/office/drawing/2014/main" id="{582A7F8A-A621-45E6-A5A5-0637BD6FB85A}"/>
              </a:ext>
            </a:extLst>
          </p:cNvPr>
          <p:cNvGraphicFramePr>
            <a:graphicFrameLocks noGrp="1"/>
          </p:cNvGraphicFramePr>
          <p:nvPr/>
        </p:nvGraphicFramePr>
        <p:xfrm>
          <a:off x="5681760" y="1300396"/>
          <a:ext cx="5398622" cy="5375322"/>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algn="l" fontAlgn="b"/>
                      <a:r>
                        <a:rPr lang="en-US" sz="1400" u="none" strike="noStrike" dirty="0" err="1">
                          <a:effectLst/>
                        </a:rPr>
                        <a:t>months_as_customer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成为客户的时长，以月为单位</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74779314"/>
                  </a:ext>
                </a:extLst>
              </a:tr>
              <a:tr h="298629">
                <a:tc>
                  <a:txBody>
                    <a:bodyPr/>
                    <a:lstStyle/>
                    <a:p>
                      <a:pPr algn="l" fontAlgn="b"/>
                      <a:r>
                        <a:rPr lang="en-US" sz="1400" u="none" strike="noStrike">
                          <a:effectLst/>
                        </a:rPr>
                        <a:t>age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年龄</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855608291"/>
                  </a:ext>
                </a:extLst>
              </a:tr>
              <a:tr h="298629">
                <a:tc>
                  <a:txBody>
                    <a:bodyPr/>
                    <a:lstStyle/>
                    <a:p>
                      <a:pPr algn="l" fontAlgn="b"/>
                      <a:r>
                        <a:rPr lang="en-US" sz="1400" u="none" strike="noStrike" dirty="0" err="1">
                          <a:effectLst/>
                        </a:rPr>
                        <a:t>policy_number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保险编号</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696783382"/>
                  </a:ext>
                </a:extLst>
              </a:tr>
              <a:tr h="298629">
                <a:tc>
                  <a:txBody>
                    <a:bodyPr/>
                    <a:lstStyle/>
                    <a:p>
                      <a:pPr algn="l" fontAlgn="b"/>
                      <a:r>
                        <a:rPr lang="en-US" sz="1400" u="none" strike="noStrike" dirty="0" err="1">
                          <a:effectLst/>
                        </a:rPr>
                        <a:t>policy_bind_date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保险绑定日期</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390285465"/>
                  </a:ext>
                </a:extLst>
              </a:tr>
              <a:tr h="298629">
                <a:tc>
                  <a:txBody>
                    <a:bodyPr/>
                    <a:lstStyle/>
                    <a:p>
                      <a:pPr algn="l" fontAlgn="b"/>
                      <a:r>
                        <a:rPr lang="en-US" sz="1400" u="none" strike="noStrike">
                          <a:effectLst/>
                        </a:rPr>
                        <a:t>policy_state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上保险所在地区</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222747854"/>
                  </a:ext>
                </a:extLst>
              </a:tr>
              <a:tr h="298629">
                <a:tc>
                  <a:txBody>
                    <a:bodyPr/>
                    <a:lstStyle/>
                    <a:p>
                      <a:pPr algn="l" fontAlgn="b"/>
                      <a:r>
                        <a:rPr lang="en-US" sz="1400" u="none" strike="noStrike">
                          <a:effectLst/>
                        </a:rPr>
                        <a:t>policy_csl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组合单一限制</a:t>
                      </a:r>
                      <a:r>
                        <a:rPr lang="en-US" sz="1400" u="none" strike="noStrike">
                          <a:effectLst/>
                        </a:rPr>
                        <a:t>Combined Single Limit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400615767"/>
                  </a:ext>
                </a:extLst>
              </a:tr>
              <a:tr h="298629">
                <a:tc>
                  <a:txBody>
                    <a:bodyPr/>
                    <a:lstStyle/>
                    <a:p>
                      <a:pPr algn="l" fontAlgn="b"/>
                      <a:r>
                        <a:rPr lang="en-US" sz="1400" u="none" strike="noStrike">
                          <a:effectLst/>
                        </a:rPr>
                        <a:t>policy_deductable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保险扣除额</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02207887"/>
                  </a:ext>
                </a:extLst>
              </a:tr>
              <a:tr h="298629">
                <a:tc>
                  <a:txBody>
                    <a:bodyPr/>
                    <a:lstStyle/>
                    <a:p>
                      <a:pPr algn="l" fontAlgn="b"/>
                      <a:r>
                        <a:rPr lang="en-US" sz="1400" u="none" strike="noStrike" dirty="0" err="1">
                          <a:effectLst/>
                        </a:rPr>
                        <a:t>policy_annual_premium</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每年的保费</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14211096"/>
                  </a:ext>
                </a:extLst>
              </a:tr>
              <a:tr h="298629">
                <a:tc>
                  <a:txBody>
                    <a:bodyPr/>
                    <a:lstStyle/>
                    <a:p>
                      <a:pPr algn="l" fontAlgn="b"/>
                      <a:r>
                        <a:rPr lang="en-US" sz="1400" u="none" strike="noStrike">
                          <a:effectLst/>
                        </a:rPr>
                        <a:t>umbrella_limit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保险责任上限</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359300821"/>
                  </a:ext>
                </a:extLst>
              </a:tr>
              <a:tr h="298629">
                <a:tc>
                  <a:txBody>
                    <a:bodyPr/>
                    <a:lstStyle/>
                    <a:p>
                      <a:pPr algn="l" fontAlgn="b"/>
                      <a:r>
                        <a:rPr lang="en-US" sz="1400" u="none" strike="noStrike">
                          <a:effectLst/>
                        </a:rPr>
                        <a:t>insured_zip</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被保人邮编</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058732422"/>
                  </a:ext>
                </a:extLst>
              </a:tr>
              <a:tr h="298629">
                <a:tc>
                  <a:txBody>
                    <a:bodyPr/>
                    <a:lstStyle/>
                    <a:p>
                      <a:pPr algn="l" fontAlgn="b"/>
                      <a:r>
                        <a:rPr lang="en-US" sz="1400" u="none" strike="noStrike" dirty="0" err="1">
                          <a:effectLst/>
                        </a:rPr>
                        <a:t>insured_sex</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被保人姓名：</a:t>
                      </a:r>
                      <a:r>
                        <a:rPr lang="en-US" sz="1400" u="none" strike="noStrike" dirty="0">
                          <a:effectLst/>
                        </a:rPr>
                        <a:t>FEMALE</a:t>
                      </a:r>
                      <a:r>
                        <a:rPr lang="zh-CN" altLang="en-US" sz="1400" u="none" strike="noStrike" dirty="0">
                          <a:effectLst/>
                        </a:rPr>
                        <a:t>或者</a:t>
                      </a:r>
                      <a:r>
                        <a:rPr lang="en-US" sz="1400" u="none" strike="noStrike" dirty="0">
                          <a:effectLst/>
                        </a:rPr>
                        <a:t>MALE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057589599"/>
                  </a:ext>
                </a:extLst>
              </a:tr>
              <a:tr h="298629">
                <a:tc>
                  <a:txBody>
                    <a:bodyPr/>
                    <a:lstStyle/>
                    <a:p>
                      <a:pPr algn="l" fontAlgn="b"/>
                      <a:r>
                        <a:rPr lang="en-US" sz="1400" u="none" strike="noStrike">
                          <a:effectLst/>
                        </a:rPr>
                        <a:t>insured_education_level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被保人学历</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745839441"/>
                  </a:ext>
                </a:extLst>
              </a:tr>
              <a:tr h="298629">
                <a:tc>
                  <a:txBody>
                    <a:bodyPr/>
                    <a:lstStyle/>
                    <a:p>
                      <a:pPr algn="l" fontAlgn="b"/>
                      <a:r>
                        <a:rPr lang="en-US" sz="1400" u="none" strike="noStrike">
                          <a:effectLst/>
                        </a:rPr>
                        <a:t>insured_occupation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被保人职业</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542447810"/>
                  </a:ext>
                </a:extLst>
              </a:tr>
              <a:tr h="298629">
                <a:tc>
                  <a:txBody>
                    <a:bodyPr/>
                    <a:lstStyle/>
                    <a:p>
                      <a:pPr algn="l" fontAlgn="b"/>
                      <a:r>
                        <a:rPr lang="en-US" sz="1400" u="none" strike="noStrike">
                          <a:effectLst/>
                        </a:rPr>
                        <a:t>insured_hobbies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被保人兴趣爱好</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939841477"/>
                  </a:ext>
                </a:extLst>
              </a:tr>
              <a:tr h="298629">
                <a:tc>
                  <a:txBody>
                    <a:bodyPr/>
                    <a:lstStyle/>
                    <a:p>
                      <a:pPr algn="l" fontAlgn="b"/>
                      <a:r>
                        <a:rPr lang="en-US" sz="1400" u="none" strike="noStrike">
                          <a:effectLst/>
                        </a:rPr>
                        <a:t>insured_relationship</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被保人关系</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176327589"/>
                  </a:ext>
                </a:extLst>
              </a:tr>
              <a:tr h="298629">
                <a:tc>
                  <a:txBody>
                    <a:bodyPr/>
                    <a:lstStyle/>
                    <a:p>
                      <a:pPr algn="l" fontAlgn="b"/>
                      <a:r>
                        <a:rPr lang="en-US" sz="1400" u="none" strike="noStrike">
                          <a:effectLst/>
                        </a:rPr>
                        <a:t>capital-gains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资本收益</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413323115"/>
                  </a:ext>
                </a:extLst>
              </a:tr>
              <a:tr h="298629">
                <a:tc>
                  <a:txBody>
                    <a:bodyPr/>
                    <a:lstStyle/>
                    <a:p>
                      <a:pPr algn="l" fontAlgn="b"/>
                      <a:r>
                        <a:rPr lang="en-US" sz="1400" u="none" strike="noStrike">
                          <a:effectLst/>
                        </a:rPr>
                        <a:t>capital-loss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资本损失</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832099345"/>
                  </a:ext>
                </a:extLst>
              </a:tr>
            </a:tbl>
          </a:graphicData>
        </a:graphic>
      </p:graphicFrame>
    </p:spTree>
    <p:custDataLst>
      <p:tags r:id="rId1"/>
    </p:custDataLst>
    <p:extLst>
      <p:ext uri="{BB962C8B-B14F-4D97-AF65-F5344CB8AC3E}">
        <p14:creationId xmlns:p14="http://schemas.microsoft.com/office/powerpoint/2010/main" val="32693767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graphicFrame>
        <p:nvGraphicFramePr>
          <p:cNvPr id="7" name="表格 6">
            <a:extLst>
              <a:ext uri="{FF2B5EF4-FFF2-40B4-BE49-F238E27FC236}">
                <a16:creationId xmlns:a16="http://schemas.microsoft.com/office/drawing/2014/main" id="{E46326CC-F99A-4A93-9E6F-FE765AC167CB}"/>
              </a:ext>
            </a:extLst>
          </p:cNvPr>
          <p:cNvGraphicFramePr>
            <a:graphicFrameLocks noGrp="1"/>
          </p:cNvGraphicFramePr>
          <p:nvPr/>
        </p:nvGraphicFramePr>
        <p:xfrm>
          <a:off x="422465" y="1222701"/>
          <a:ext cx="5398622" cy="5508176"/>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incident_date</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出险日期</a:t>
                      </a:r>
                    </a:p>
                  </a:txBody>
                  <a:tcPr marL="4763" marR="4763" marT="4763" marB="0" anchor="b"/>
                </a:tc>
                <a:extLst>
                  <a:ext uri="{0D108BD9-81ED-4DB2-BD59-A6C34878D82A}">
                    <a16:rowId xmlns:a16="http://schemas.microsoft.com/office/drawing/2014/main" val="47477931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incident_type</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出险类型</a:t>
                      </a:r>
                    </a:p>
                  </a:txBody>
                  <a:tcPr marL="4763" marR="4763" marT="4763" marB="0" anchor="b"/>
                </a:tc>
                <a:extLst>
                  <a:ext uri="{0D108BD9-81ED-4DB2-BD59-A6C34878D82A}">
                    <a16:rowId xmlns:a16="http://schemas.microsoft.com/office/drawing/2014/main" val="385560829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collision_type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碰撞类型</a:t>
                      </a:r>
                    </a:p>
                  </a:txBody>
                  <a:tcPr marL="4763" marR="4763" marT="4763" marB="0" anchor="b"/>
                </a:tc>
                <a:extLst>
                  <a:ext uri="{0D108BD9-81ED-4DB2-BD59-A6C34878D82A}">
                    <a16:rowId xmlns:a16="http://schemas.microsoft.com/office/drawing/2014/main" val="169678338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incident_severity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事故严重程度</a:t>
                      </a:r>
                    </a:p>
                  </a:txBody>
                  <a:tcPr marL="4763" marR="4763" marT="4763" marB="0" anchor="b"/>
                </a:tc>
                <a:extLst>
                  <a:ext uri="{0D108BD9-81ED-4DB2-BD59-A6C34878D82A}">
                    <a16:rowId xmlns:a16="http://schemas.microsoft.com/office/drawing/2014/main" val="139028546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authorities_contacted</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联系了当地的哪个机构</a:t>
                      </a:r>
                    </a:p>
                  </a:txBody>
                  <a:tcPr marL="4763" marR="4763" marT="4763" marB="0" anchor="b"/>
                </a:tc>
                <a:extLst>
                  <a:ext uri="{0D108BD9-81ED-4DB2-BD59-A6C34878D82A}">
                    <a16:rowId xmlns:a16="http://schemas.microsoft.com/office/drawing/2014/main" val="222274785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incident_state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出事所在的州</a:t>
                      </a:r>
                    </a:p>
                  </a:txBody>
                  <a:tcPr marL="4763" marR="4763" marT="4763" marB="0" anchor="b"/>
                </a:tc>
                <a:extLst>
                  <a:ext uri="{0D108BD9-81ED-4DB2-BD59-A6C34878D82A}">
                    <a16:rowId xmlns:a16="http://schemas.microsoft.com/office/drawing/2014/main" val="340061576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incident_city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出事所在的城市</a:t>
                      </a:r>
                    </a:p>
                  </a:txBody>
                  <a:tcPr marL="4763" marR="4763" marT="4763" marB="0" anchor="b"/>
                </a:tc>
                <a:extLst>
                  <a:ext uri="{0D108BD9-81ED-4DB2-BD59-A6C34878D82A}">
                    <a16:rowId xmlns:a16="http://schemas.microsoft.com/office/drawing/2014/main" val="30220788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incident_location</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出事所在的具体位置</a:t>
                      </a:r>
                    </a:p>
                  </a:txBody>
                  <a:tcPr marL="4763" marR="4763" marT="4763" marB="0" anchor="b"/>
                </a:tc>
                <a:extLst>
                  <a:ext uri="{0D108BD9-81ED-4DB2-BD59-A6C34878D82A}">
                    <a16:rowId xmlns:a16="http://schemas.microsoft.com/office/drawing/2014/main" val="414211096"/>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incident_hour_of_the_day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出事所在的小时（一天</a:t>
                      </a:r>
                      <a:r>
                        <a:rPr lang="en-US" altLang="zh-CN" sz="1400" b="0" i="0" u="none" strike="noStrike" cap="none" spc="0" baseline="0" dirty="0">
                          <a:solidFill>
                            <a:schemeClr val="tx1"/>
                          </a:solidFill>
                          <a:effectLst/>
                          <a:uFillTx/>
                          <a:latin typeface="+mn-lt"/>
                          <a:ea typeface="+mn-ea"/>
                          <a:cs typeface="+mn-cs"/>
                          <a:sym typeface="Calibri" panose="020F0502020204030204"/>
                        </a:rPr>
                        <a:t>24</a:t>
                      </a:r>
                      <a:r>
                        <a:rPr lang="zh-CN" altLang="en-US" sz="1400" b="0" i="0" u="none" strike="noStrike" cap="none" spc="0" baseline="0" dirty="0">
                          <a:solidFill>
                            <a:schemeClr val="tx1"/>
                          </a:solidFill>
                          <a:effectLst/>
                          <a:uFillTx/>
                          <a:latin typeface="+mn-lt"/>
                          <a:ea typeface="+mn-ea"/>
                          <a:cs typeface="+mn-cs"/>
                          <a:sym typeface="Calibri" panose="020F0502020204030204"/>
                        </a:rPr>
                        <a:t>小时的哪个时间）</a:t>
                      </a:r>
                    </a:p>
                  </a:txBody>
                  <a:tcPr marL="4763" marR="4763" marT="4763" marB="0" anchor="b"/>
                </a:tc>
                <a:extLst>
                  <a:ext uri="{0D108BD9-81ED-4DB2-BD59-A6C34878D82A}">
                    <a16:rowId xmlns:a16="http://schemas.microsoft.com/office/drawing/2014/main" val="335930082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number_of_vehicles_involved</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涉及的车辆数</a:t>
                      </a:r>
                    </a:p>
                  </a:txBody>
                  <a:tcPr marL="4763" marR="4763" marT="4763" marB="0" anchor="b"/>
                </a:tc>
                <a:extLst>
                  <a:ext uri="{0D108BD9-81ED-4DB2-BD59-A6C34878D82A}">
                    <a16:rowId xmlns:a16="http://schemas.microsoft.com/office/drawing/2014/main" val="305873242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property_damage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是否有财产损失</a:t>
                      </a:r>
                    </a:p>
                  </a:txBody>
                  <a:tcPr marL="4763" marR="4763" marT="4763" marB="0" anchor="b"/>
                </a:tc>
                <a:extLst>
                  <a:ext uri="{0D108BD9-81ED-4DB2-BD59-A6C34878D82A}">
                    <a16:rowId xmlns:a16="http://schemas.microsoft.com/office/drawing/2014/main" val="2057589599"/>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bodily_injuries</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身体伤害</a:t>
                      </a:r>
                    </a:p>
                  </a:txBody>
                  <a:tcPr marL="4763" marR="4763" marT="4763" marB="0" anchor="b"/>
                </a:tc>
                <a:extLst>
                  <a:ext uri="{0D108BD9-81ED-4DB2-BD59-A6C34878D82A}">
                    <a16:rowId xmlns:a16="http://schemas.microsoft.com/office/drawing/2014/main" val="274583944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witnesses</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目击证人</a:t>
                      </a:r>
                    </a:p>
                  </a:txBody>
                  <a:tcPr marL="4763" marR="4763" marT="4763" marB="0" anchor="b"/>
                </a:tc>
                <a:extLst>
                  <a:ext uri="{0D108BD9-81ED-4DB2-BD59-A6C34878D82A}">
                    <a16:rowId xmlns:a16="http://schemas.microsoft.com/office/drawing/2014/main" val="542447810"/>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police_report_available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是否有警察记录的报告</a:t>
                      </a:r>
                    </a:p>
                  </a:txBody>
                  <a:tcPr marL="4763" marR="4763" marT="4763" marB="0" anchor="b"/>
                </a:tc>
                <a:extLst>
                  <a:ext uri="{0D108BD9-81ED-4DB2-BD59-A6C34878D82A}">
                    <a16:rowId xmlns:a16="http://schemas.microsoft.com/office/drawing/2014/main" val="293984147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total_claim_amount</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整体索赔金额</a:t>
                      </a:r>
                    </a:p>
                  </a:txBody>
                  <a:tcPr marL="4763" marR="4763" marT="4763" marB="0" anchor="b"/>
                </a:tc>
                <a:extLst>
                  <a:ext uri="{0D108BD9-81ED-4DB2-BD59-A6C34878D82A}">
                    <a16:rowId xmlns:a16="http://schemas.microsoft.com/office/drawing/2014/main" val="4176327589"/>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injury_claim</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伤害索赔金额</a:t>
                      </a:r>
                    </a:p>
                  </a:txBody>
                  <a:tcPr marL="4763" marR="4763" marT="4763" marB="0" anchor="b"/>
                </a:tc>
                <a:extLst>
                  <a:ext uri="{0D108BD9-81ED-4DB2-BD59-A6C34878D82A}">
                    <a16:rowId xmlns:a16="http://schemas.microsoft.com/office/drawing/2014/main" val="341332311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property_claim</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财产索赔金额</a:t>
                      </a:r>
                    </a:p>
                  </a:txBody>
                  <a:tcPr marL="4763" marR="4763" marT="4763" marB="0" anchor="b"/>
                </a:tc>
                <a:extLst>
                  <a:ext uri="{0D108BD9-81ED-4DB2-BD59-A6C34878D82A}">
                    <a16:rowId xmlns:a16="http://schemas.microsoft.com/office/drawing/2014/main" val="2832099345"/>
                  </a:ext>
                </a:extLst>
              </a:tr>
            </a:tbl>
          </a:graphicData>
        </a:graphic>
      </p:graphicFrame>
      <p:graphicFrame>
        <p:nvGraphicFramePr>
          <p:cNvPr id="8" name="表格 7">
            <a:extLst>
              <a:ext uri="{FF2B5EF4-FFF2-40B4-BE49-F238E27FC236}">
                <a16:creationId xmlns:a16="http://schemas.microsoft.com/office/drawing/2014/main" id="{8B4E1AB9-F896-437C-A54D-FDB6C73BE4AB}"/>
              </a:ext>
            </a:extLst>
          </p:cNvPr>
          <p:cNvGraphicFramePr>
            <a:graphicFrameLocks noGrp="1"/>
          </p:cNvGraphicFramePr>
          <p:nvPr/>
        </p:nvGraphicFramePr>
        <p:xfrm>
          <a:off x="6234582" y="1222701"/>
          <a:ext cx="5398622" cy="2223257"/>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vehicle_claim</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汽车索赔金额</a:t>
                      </a:r>
                    </a:p>
                  </a:txBody>
                  <a:tcPr marL="4763" marR="4763" marT="4763" marB="0" anchor="b"/>
                </a:tc>
                <a:extLst>
                  <a:ext uri="{0D108BD9-81ED-4DB2-BD59-A6C34878D82A}">
                    <a16:rowId xmlns:a16="http://schemas.microsoft.com/office/drawing/2014/main" val="47477931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auto_make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汽车品牌，比如</a:t>
                      </a:r>
                      <a:r>
                        <a:rPr lang="en-US" sz="1400" b="0" i="0" u="none" strike="noStrike" cap="none" spc="0" baseline="0" dirty="0">
                          <a:solidFill>
                            <a:schemeClr val="tx1"/>
                          </a:solidFill>
                          <a:effectLst/>
                          <a:uFillTx/>
                          <a:latin typeface="+mn-lt"/>
                          <a:ea typeface="+mn-ea"/>
                          <a:cs typeface="+mn-cs"/>
                          <a:sym typeface="Calibri" panose="020F0502020204030204"/>
                        </a:rPr>
                        <a:t>Audi, BMW, Toyota, Volkswagen</a:t>
                      </a:r>
                    </a:p>
                  </a:txBody>
                  <a:tcPr marL="4763" marR="4763" marT="4763" marB="0" anchor="b"/>
                </a:tc>
                <a:extLst>
                  <a:ext uri="{0D108BD9-81ED-4DB2-BD59-A6C34878D82A}">
                    <a16:rowId xmlns:a16="http://schemas.microsoft.com/office/drawing/2014/main" val="385560829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auto_model</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汽车型号，比如</a:t>
                      </a:r>
                      <a:r>
                        <a:rPr lang="en-US" sz="1400" b="0" i="0" u="none" strike="noStrike" cap="none" spc="0" baseline="0">
                          <a:solidFill>
                            <a:schemeClr val="tx1"/>
                          </a:solidFill>
                          <a:effectLst/>
                          <a:uFillTx/>
                          <a:latin typeface="+mn-lt"/>
                          <a:ea typeface="+mn-ea"/>
                          <a:cs typeface="+mn-cs"/>
                          <a:sym typeface="Calibri" panose="020F0502020204030204"/>
                        </a:rPr>
                        <a:t>A3,X5,Camry,Passat</a:t>
                      </a:r>
                      <a:r>
                        <a:rPr lang="zh-CN" altLang="en-US" sz="1400" b="0" i="0" u="none" strike="noStrike" cap="none" spc="0" baseline="0">
                          <a:solidFill>
                            <a:schemeClr val="tx1"/>
                          </a:solidFill>
                          <a:effectLst/>
                          <a:uFillTx/>
                          <a:latin typeface="+mn-lt"/>
                          <a:ea typeface="+mn-ea"/>
                          <a:cs typeface="+mn-cs"/>
                          <a:sym typeface="Calibri" panose="020F0502020204030204"/>
                        </a:rPr>
                        <a:t>等</a:t>
                      </a:r>
                    </a:p>
                  </a:txBody>
                  <a:tcPr marL="4763" marR="4763" marT="4763" marB="0" anchor="b"/>
                </a:tc>
                <a:extLst>
                  <a:ext uri="{0D108BD9-81ED-4DB2-BD59-A6C34878D82A}">
                    <a16:rowId xmlns:a16="http://schemas.microsoft.com/office/drawing/2014/main" val="169678338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auto_year</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汽车购买的年份</a:t>
                      </a:r>
                    </a:p>
                  </a:txBody>
                  <a:tcPr marL="4763" marR="4763" marT="4763" marB="0" anchor="b"/>
                </a:tc>
                <a:extLst>
                  <a:ext uri="{0D108BD9-81ED-4DB2-BD59-A6C34878D82A}">
                    <a16:rowId xmlns:a16="http://schemas.microsoft.com/office/drawing/2014/main" val="139028546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fraud_reported</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是否欺诈，</a:t>
                      </a:r>
                      <a:r>
                        <a:rPr lang="en-US" altLang="zh-CN" sz="1400" b="0" i="0" u="none" strike="noStrike" cap="none" spc="0" baseline="0" dirty="0">
                          <a:solidFill>
                            <a:schemeClr val="tx1"/>
                          </a:solidFill>
                          <a:effectLst/>
                          <a:uFillTx/>
                          <a:latin typeface="+mn-lt"/>
                          <a:ea typeface="+mn-ea"/>
                          <a:cs typeface="+mn-cs"/>
                          <a:sym typeface="Calibri" panose="020F0502020204030204"/>
                        </a:rPr>
                        <a:t>1</a:t>
                      </a:r>
                      <a:r>
                        <a:rPr lang="zh-CN" altLang="en-US" sz="1400" b="0" i="0" u="none" strike="noStrike" cap="none" spc="0" baseline="0" dirty="0">
                          <a:solidFill>
                            <a:schemeClr val="tx1"/>
                          </a:solidFill>
                          <a:effectLst/>
                          <a:uFillTx/>
                          <a:latin typeface="+mn-lt"/>
                          <a:ea typeface="+mn-ea"/>
                          <a:cs typeface="+mn-cs"/>
                          <a:sym typeface="Calibri" panose="020F0502020204030204"/>
                        </a:rPr>
                        <a:t>或者</a:t>
                      </a:r>
                      <a:r>
                        <a:rPr lang="en-US" altLang="zh-CN" sz="1400" b="0" i="0" u="none" strike="noStrike" cap="none" spc="0" baseline="0" dirty="0">
                          <a:solidFill>
                            <a:schemeClr val="tx1"/>
                          </a:solidFill>
                          <a:effectLst/>
                          <a:uFillTx/>
                          <a:latin typeface="+mn-lt"/>
                          <a:ea typeface="+mn-ea"/>
                          <a:cs typeface="+mn-cs"/>
                          <a:sym typeface="Calibri" panose="020F0502020204030204"/>
                        </a:rPr>
                        <a:t>0</a:t>
                      </a:r>
                    </a:p>
                  </a:txBody>
                  <a:tcPr marL="4763" marR="4763" marT="4763" marB="0" anchor="b"/>
                </a:tc>
                <a:extLst>
                  <a:ext uri="{0D108BD9-81ED-4DB2-BD59-A6C34878D82A}">
                    <a16:rowId xmlns:a16="http://schemas.microsoft.com/office/drawing/2014/main" val="222274785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_c39]</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无意义</a:t>
                      </a:r>
                    </a:p>
                  </a:txBody>
                  <a:tcPr marL="4763" marR="4763" marT="4763" marB="0" anchor="b"/>
                </a:tc>
                <a:extLst>
                  <a:ext uri="{0D108BD9-81ED-4DB2-BD59-A6C34878D82A}">
                    <a16:rowId xmlns:a16="http://schemas.microsoft.com/office/drawing/2014/main" val="3400615767"/>
                  </a:ext>
                </a:extLst>
              </a:tr>
            </a:tbl>
          </a:graphicData>
        </a:graphic>
      </p:graphicFrame>
      <p:sp>
        <p:nvSpPr>
          <p:cNvPr id="5" name="文本占位符 3">
            <a:extLst>
              <a:ext uri="{FF2B5EF4-FFF2-40B4-BE49-F238E27FC236}">
                <a16:creationId xmlns:a16="http://schemas.microsoft.com/office/drawing/2014/main" id="{4E5664DB-5C41-463D-9536-24A34FC1C58F}"/>
              </a:ext>
            </a:extLst>
          </p:cNvPr>
          <p:cNvSpPr>
            <a:spLocks noGrp="1"/>
          </p:cNvSpPr>
          <p:nvPr>
            <p:ph type="body" idx="1"/>
          </p:nvPr>
        </p:nvSpPr>
        <p:spPr>
          <a:xfrm>
            <a:off x="6234582" y="3851071"/>
            <a:ext cx="4927220" cy="1784228"/>
          </a:xfrm>
        </p:spPr>
        <p:txBody>
          <a:bodyPr>
            <a:noAutofit/>
          </a:bodyPr>
          <a:lstStyle/>
          <a:p>
            <a:pPr marL="0" indent="0">
              <a:lnSpc>
                <a:spcPct val="170000"/>
              </a:lnSpc>
              <a:buNone/>
            </a:pPr>
            <a:r>
              <a:rPr lang="zh-CN" altLang="en-US" sz="1800" dirty="0">
                <a:ea typeface="宋体" panose="02010600030101010101" pitchFamily="2" charset="-122"/>
                <a:sym typeface="+mn-ea"/>
              </a:rPr>
              <a:t>评测标准：</a:t>
            </a:r>
            <a:r>
              <a:rPr lang="en-US" altLang="zh-CN" sz="1800" dirty="0">
                <a:ea typeface="宋体" panose="02010600030101010101" pitchFamily="2" charset="-122"/>
                <a:sym typeface="+mn-ea"/>
              </a:rPr>
              <a:t>AUC</a:t>
            </a:r>
          </a:p>
        </p:txBody>
      </p:sp>
      <p:pic>
        <p:nvPicPr>
          <p:cNvPr id="3" name="图片 2">
            <a:extLst>
              <a:ext uri="{FF2B5EF4-FFF2-40B4-BE49-F238E27FC236}">
                <a16:creationId xmlns:a16="http://schemas.microsoft.com/office/drawing/2014/main" id="{3FBB6A3A-D5B7-4160-846C-6846E00CEE10}"/>
              </a:ext>
            </a:extLst>
          </p:cNvPr>
          <p:cNvPicPr>
            <a:picLocks noChangeAspect="1"/>
          </p:cNvPicPr>
          <p:nvPr/>
        </p:nvPicPr>
        <p:blipFill>
          <a:blip r:embed="rId3"/>
          <a:stretch>
            <a:fillRect/>
          </a:stretch>
        </p:blipFill>
        <p:spPr>
          <a:xfrm>
            <a:off x="8288929" y="3976789"/>
            <a:ext cx="3443313" cy="2814658"/>
          </a:xfrm>
          <a:prstGeom prst="rect">
            <a:avLst/>
          </a:prstGeom>
        </p:spPr>
      </p:pic>
    </p:spTree>
    <p:custDataLst>
      <p:tags r:id="rId1"/>
    </p:custDataLst>
    <p:extLst>
      <p:ext uri="{BB962C8B-B14F-4D97-AF65-F5344CB8AC3E}">
        <p14:creationId xmlns:p14="http://schemas.microsoft.com/office/powerpoint/2010/main" val="7356652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保险反欺诈</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407201" cy="4940935"/>
          </a:xfrm>
        </p:spPr>
        <p:txBody>
          <a:bodyPr>
            <a:noAutofit/>
          </a:bodyPr>
          <a:lstStyle/>
          <a:p>
            <a:pPr marL="0" indent="0">
              <a:lnSpc>
                <a:spcPct val="170000"/>
              </a:lnSpc>
              <a:buNone/>
            </a:pPr>
            <a:r>
              <a:rPr lang="zh-CN" altLang="en-US" sz="1800" dirty="0">
                <a:ea typeface="宋体" panose="02010600030101010101" pitchFamily="2" charset="-122"/>
                <a:sym typeface="+mn-ea"/>
              </a:rPr>
              <a:t>保险反欺诈：</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据国际保险监督管理协会的经验数据表明：全球保险欺诈损失占保险赔款总额的</a:t>
            </a:r>
            <a:r>
              <a:rPr lang="en-US" altLang="zh-CN" sz="1800" dirty="0">
                <a:ea typeface="宋体" panose="02010600030101010101" pitchFamily="2" charset="-122"/>
                <a:sym typeface="+mn-ea"/>
              </a:rPr>
              <a:t>10%-20%</a:t>
            </a:r>
            <a:r>
              <a:rPr lang="zh-CN" altLang="en-US" sz="1800" dirty="0">
                <a:ea typeface="宋体" panose="02010600030101010101" pitchFamily="2" charset="-122"/>
                <a:sym typeface="+mn-ea"/>
              </a:rPr>
              <a:t>，有的业务领域甚至高达</a:t>
            </a:r>
            <a:r>
              <a:rPr lang="en-US" altLang="zh-CN" sz="1800" dirty="0">
                <a:ea typeface="宋体" panose="02010600030101010101" pitchFamily="2" charset="-122"/>
                <a:sym typeface="+mn-ea"/>
              </a:rPr>
              <a:t>50%</a:t>
            </a:r>
          </a:p>
          <a:p>
            <a:pPr>
              <a:lnSpc>
                <a:spcPct val="170000"/>
              </a:lnSpc>
            </a:pPr>
            <a:r>
              <a:rPr lang="zh-CN" altLang="en-US" sz="1800" dirty="0">
                <a:ea typeface="宋体" panose="02010600030101010101" pitchFamily="2" charset="-122"/>
                <a:sym typeface="+mn-ea"/>
              </a:rPr>
              <a:t>保险欺诈已成为仅次于逃税的第二大犯罪领域</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1969-1990</a:t>
            </a:r>
            <a:r>
              <a:rPr lang="zh-CN" altLang="en-US" sz="1800" dirty="0">
                <a:ea typeface="宋体" panose="02010600030101010101" pitchFamily="2" charset="-122"/>
                <a:sym typeface="+mn-ea"/>
              </a:rPr>
              <a:t>年，美国倒闭的</a:t>
            </a:r>
            <a:r>
              <a:rPr lang="en-US" altLang="zh-CN" sz="1800" dirty="0">
                <a:ea typeface="宋体" panose="02010600030101010101" pitchFamily="2" charset="-122"/>
                <a:sym typeface="+mn-ea"/>
              </a:rPr>
              <a:t>302</a:t>
            </a:r>
            <a:r>
              <a:rPr lang="zh-CN" altLang="en-US" sz="1800" dirty="0">
                <a:ea typeface="宋体" panose="02010600030101010101" pitchFamily="2" charset="-122"/>
                <a:sym typeface="+mn-ea"/>
              </a:rPr>
              <a:t>家保险公司中，有</a:t>
            </a:r>
            <a:r>
              <a:rPr lang="en-US" altLang="zh-CN" sz="1800" dirty="0">
                <a:ea typeface="宋体" panose="02010600030101010101" pitchFamily="2" charset="-122"/>
                <a:sym typeface="+mn-ea"/>
              </a:rPr>
              <a:t>30%</a:t>
            </a:r>
            <a:r>
              <a:rPr lang="zh-CN" altLang="en-US" sz="1800" dirty="0">
                <a:ea typeface="宋体" panose="02010600030101010101" pitchFamily="2" charset="-122"/>
                <a:sym typeface="+mn-ea"/>
              </a:rPr>
              <a:t>是由于保险反欺诈工作不利导致的</a:t>
            </a:r>
            <a:endParaRPr lang="en-US" altLang="zh-CN" sz="1800" dirty="0">
              <a:ea typeface="宋体" panose="02010600030101010101" pitchFamily="2" charset="-122"/>
              <a:sym typeface="+mn-ea"/>
            </a:endParaRPr>
          </a:p>
          <a:p>
            <a:pPr marL="0" indent="0">
              <a:lnSpc>
                <a:spcPct val="17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：保险欺诈的损失很高，有没有办法识别欺诈风险，降低损失？</a:t>
            </a:r>
            <a:endParaRPr lang="en-US" altLang="zh-CN" sz="1800" dirty="0">
              <a:solidFill>
                <a:srgbClr val="FF0000"/>
              </a:solidFill>
              <a:ea typeface="宋体" panose="02010600030101010101" pitchFamily="2" charset="-122"/>
              <a:sym typeface="+mn-ea"/>
            </a:endParaRPr>
          </a:p>
        </p:txBody>
      </p:sp>
      <p:sp>
        <p:nvSpPr>
          <p:cNvPr id="30" name="文本占位符 3">
            <a:extLst>
              <a:ext uri="{FF2B5EF4-FFF2-40B4-BE49-F238E27FC236}">
                <a16:creationId xmlns:a16="http://schemas.microsoft.com/office/drawing/2014/main" id="{2F9CF163-1E7B-44E5-867F-B205FA8B9A38}"/>
              </a:ext>
            </a:extLst>
          </p:cNvPr>
          <p:cNvSpPr txBox="1">
            <a:spLocks/>
          </p:cNvSpPr>
          <p:nvPr/>
        </p:nvSpPr>
        <p:spPr>
          <a:xfrm>
            <a:off x="6096001" y="1410602"/>
            <a:ext cx="6152776" cy="49409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en-US" altLang="zh-CN" sz="1800" dirty="0" err="1">
                <a:ea typeface="宋体" panose="02010600030101010101" pitchFamily="2" charset="-122"/>
                <a:sym typeface="+mn-ea"/>
              </a:rPr>
              <a:t>Santam</a:t>
            </a:r>
            <a:r>
              <a:rPr lang="zh-CN" altLang="en-US" sz="1800" dirty="0">
                <a:ea typeface="宋体" panose="02010600030101010101" pitchFamily="2" charset="-122"/>
                <a:sym typeface="+mn-ea"/>
              </a:rPr>
              <a:t>是南非最大的短期保险公司，因为保险欺诈所造成的损失占到每年保费的</a:t>
            </a:r>
            <a:r>
              <a:rPr lang="en-US" altLang="zh-CN" sz="1800" dirty="0">
                <a:ea typeface="宋体" panose="02010600030101010101" pitchFamily="2" charset="-122"/>
                <a:sym typeface="+mn-ea"/>
              </a:rPr>
              <a:t>6%-10%</a:t>
            </a:r>
          </a:p>
          <a:p>
            <a:pPr marL="0" indent="0">
              <a:lnSpc>
                <a:spcPct val="170000"/>
              </a:lnSpc>
              <a:buNone/>
            </a:pPr>
            <a:r>
              <a:rPr lang="en-US" altLang="zh-CN" sz="1800" dirty="0">
                <a:ea typeface="宋体" panose="02010600030101010101" pitchFamily="2" charset="-122"/>
                <a:sym typeface="+mn-ea"/>
              </a:rPr>
              <a:t>=&gt; </a:t>
            </a:r>
            <a:r>
              <a:rPr lang="zh-CN" altLang="en-US" sz="1800" dirty="0">
                <a:ea typeface="宋体" panose="02010600030101010101" pitchFamily="2" charset="-122"/>
                <a:sym typeface="+mn-ea"/>
              </a:rPr>
              <a:t>欺诈成本导致以更高的保费形式转嫁到其他客户身上</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=&gt; </a:t>
            </a:r>
            <a:r>
              <a:rPr lang="zh-CN" altLang="en-US" sz="1800" dirty="0">
                <a:ea typeface="宋体" panose="02010600030101010101" pitchFamily="2" charset="-122"/>
                <a:sym typeface="+mn-ea"/>
              </a:rPr>
              <a:t>降低了理赔速度，为了尽可能识别欺诈，通常的索赔至少需要</a:t>
            </a: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个工作日才能完成</a:t>
            </a:r>
            <a:endParaRPr lang="en-US" altLang="zh-CN" sz="1800" dirty="0">
              <a:ea typeface="宋体" panose="02010600030101010101" pitchFamily="2" charset="-122"/>
              <a:sym typeface="+mn-ea"/>
            </a:endParaRPr>
          </a:p>
          <a:p>
            <a:pPr marL="0" indent="0">
              <a:lnSpc>
                <a:spcPct val="170000"/>
              </a:lnSpc>
              <a:buNone/>
            </a:pPr>
            <a:r>
              <a:rPr lang="en-US" altLang="zh-CN" sz="1800" dirty="0" err="1">
                <a:ea typeface="宋体" panose="02010600030101010101" pitchFamily="2" charset="-122"/>
                <a:sym typeface="+mn-ea"/>
              </a:rPr>
              <a:t>Santam</a:t>
            </a:r>
            <a:r>
              <a:rPr lang="zh-CN" altLang="en-US" sz="1800" dirty="0">
                <a:ea typeface="宋体" panose="02010600030101010101" pitchFamily="2" charset="-122"/>
                <a:sym typeface="+mn-ea"/>
              </a:rPr>
              <a:t>的解决方案：</a:t>
            </a:r>
            <a:endParaRPr lang="en-US" altLang="zh-CN" sz="1800" dirty="0">
              <a:ea typeface="宋体" panose="02010600030101010101" pitchFamily="2" charset="-122"/>
              <a:sym typeface="+mn-ea"/>
            </a:endParaRPr>
          </a:p>
          <a:p>
            <a:pPr marL="0" indent="0">
              <a:lnSpc>
                <a:spcPct val="170000"/>
              </a:lnSpc>
              <a:buNone/>
            </a:pPr>
            <a:r>
              <a:rPr lang="zh-CN" altLang="en-US" sz="1800" dirty="0">
                <a:solidFill>
                  <a:srgbClr val="FF0000"/>
                </a:solidFill>
                <a:ea typeface="宋体" panose="02010600030101010101" pitchFamily="2" charset="-122"/>
                <a:sym typeface="+mn-ea"/>
              </a:rPr>
              <a:t>使用大数据分析来预测是否保险欺诈，将索赔划分成不同的风险类别：</a:t>
            </a:r>
            <a:endParaRPr lang="en-US" altLang="zh-CN" sz="1800" dirty="0">
              <a:solidFill>
                <a:srgbClr val="FF0000"/>
              </a:solidFill>
              <a:ea typeface="宋体" panose="02010600030101010101" pitchFamily="2" charset="-122"/>
              <a:sym typeface="+mn-ea"/>
            </a:endParaRPr>
          </a:p>
          <a:p>
            <a:pPr marL="0" indent="0">
              <a:lnSpc>
                <a:spcPct val="170000"/>
              </a:lnSpc>
              <a:buNone/>
            </a:pPr>
            <a:r>
              <a:rPr lang="zh-CN" altLang="en-US" sz="1800" dirty="0">
                <a:solidFill>
                  <a:srgbClr val="FF0000"/>
                </a:solidFill>
                <a:ea typeface="宋体" panose="02010600030101010101" pitchFamily="2" charset="-122"/>
                <a:sym typeface="+mn-ea"/>
              </a:rPr>
              <a:t>对于欺诈可能性低的 </a:t>
            </a:r>
            <a:r>
              <a:rPr lang="en-US" altLang="zh-CN" sz="1800" dirty="0">
                <a:solidFill>
                  <a:srgbClr val="FF0000"/>
                </a:solidFill>
                <a:ea typeface="宋体" panose="02010600030101010101" pitchFamily="2" charset="-122"/>
                <a:sym typeface="+mn-ea"/>
              </a:rPr>
              <a:t>=&gt; </a:t>
            </a:r>
            <a:r>
              <a:rPr lang="zh-CN" altLang="en-US" sz="1800" dirty="0">
                <a:solidFill>
                  <a:srgbClr val="FF0000"/>
                </a:solidFill>
                <a:ea typeface="宋体" panose="02010600030101010101" pitchFamily="2" charset="-122"/>
                <a:sym typeface="+mn-ea"/>
              </a:rPr>
              <a:t>快速支付理赔金（</a:t>
            </a:r>
            <a:r>
              <a:rPr lang="en-US" altLang="zh-CN" sz="1800" dirty="0">
                <a:solidFill>
                  <a:srgbClr val="FF0000"/>
                </a:solidFill>
                <a:ea typeface="宋体" panose="02010600030101010101" pitchFamily="2" charset="-122"/>
                <a:sym typeface="+mn-ea"/>
              </a:rPr>
              <a:t>1</a:t>
            </a:r>
            <a:r>
              <a:rPr lang="zh-CN" altLang="en-US" sz="1800" dirty="0">
                <a:solidFill>
                  <a:srgbClr val="FF0000"/>
                </a:solidFill>
                <a:ea typeface="宋体" panose="02010600030101010101" pitchFamily="2" charset="-122"/>
                <a:sym typeface="+mn-ea"/>
              </a:rPr>
              <a:t>小时内可处理完）</a:t>
            </a:r>
            <a:endParaRPr lang="en-US" altLang="zh-CN" sz="1800" dirty="0">
              <a:solidFill>
                <a:srgbClr val="FF0000"/>
              </a:solidFill>
              <a:ea typeface="宋体" panose="02010600030101010101" pitchFamily="2" charset="-122"/>
              <a:sym typeface="+mn-ea"/>
            </a:endParaRPr>
          </a:p>
          <a:p>
            <a:pPr marL="0" indent="0">
              <a:lnSpc>
                <a:spcPct val="170000"/>
              </a:lnSpc>
              <a:buNone/>
            </a:pPr>
            <a:r>
              <a:rPr lang="zh-CN" altLang="en-US" sz="1800" dirty="0">
                <a:solidFill>
                  <a:srgbClr val="FF0000"/>
                </a:solidFill>
                <a:ea typeface="宋体" panose="02010600030101010101" pitchFamily="2" charset="-122"/>
                <a:sym typeface="+mn-ea"/>
              </a:rPr>
              <a:t>对于欺诈可能性高的 </a:t>
            </a:r>
            <a:r>
              <a:rPr lang="en-US" altLang="zh-CN" sz="1800" dirty="0">
                <a:solidFill>
                  <a:srgbClr val="FF0000"/>
                </a:solidFill>
                <a:ea typeface="宋体" panose="02010600030101010101" pitchFamily="2" charset="-122"/>
                <a:sym typeface="+mn-ea"/>
              </a:rPr>
              <a:t>=&gt; </a:t>
            </a:r>
            <a:r>
              <a:rPr lang="zh-CN" altLang="en-US" sz="1800" dirty="0">
                <a:solidFill>
                  <a:srgbClr val="FF0000"/>
                </a:solidFill>
                <a:ea typeface="宋体" panose="02010600030101010101" pitchFamily="2" charset="-122"/>
                <a:sym typeface="+mn-ea"/>
              </a:rPr>
              <a:t>进一步查勘，降低损失</a:t>
            </a:r>
            <a:endParaRPr lang="en-US" altLang="zh-CN" sz="1800" dirty="0">
              <a:solidFill>
                <a:srgbClr val="FF0000"/>
              </a:solidFill>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3178946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保险反欺诈</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407201" cy="4940935"/>
          </a:xfrm>
        </p:spPr>
        <p:txBody>
          <a:bodyPr>
            <a:noAutofit/>
          </a:bodyPr>
          <a:lstStyle/>
          <a:p>
            <a:pPr marL="0" indent="0">
              <a:lnSpc>
                <a:spcPct val="170000"/>
              </a:lnSpc>
              <a:buNone/>
            </a:pPr>
            <a:r>
              <a:rPr lang="zh-CN" altLang="en-US" sz="1800" dirty="0">
                <a:ea typeface="宋体" panose="02010600030101010101" pitchFamily="2" charset="-122"/>
                <a:sym typeface="+mn-ea"/>
              </a:rPr>
              <a:t>反欺诈中的异常值检测：</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通过数据分析，可以建立保险欺诈预测模型</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利用特征选择，从多个保单数据维度中筛选出来重要的风险变量，可以按照特征重要性进行排序</a:t>
            </a:r>
            <a:endParaRPr lang="en-US" altLang="zh-CN" sz="1800" dirty="0">
              <a:ea typeface="宋体" panose="02010600030101010101" pitchFamily="2" charset="-122"/>
              <a:sym typeface="+mn-ea"/>
            </a:endParaRPr>
          </a:p>
          <a:p>
            <a:pPr marL="0" indent="0">
              <a:lnSpc>
                <a:spcPct val="170000"/>
              </a:lnSpc>
              <a:buNone/>
            </a:pPr>
            <a:r>
              <a:rPr lang="zh-CN" altLang="en-US" sz="1800" dirty="0">
                <a:solidFill>
                  <a:srgbClr val="FF0000"/>
                </a:solidFill>
                <a:ea typeface="宋体" panose="02010600030101010101" pitchFamily="2" charset="-122"/>
                <a:sym typeface="+mn-ea"/>
              </a:rPr>
              <a:t>基于全量的用户数据，按照关联规则建立正常行为的频繁模式库，对比正常行为的参照值，可以发现保险欺诈在这些重要特征上，往往会表现出异常值</a:t>
            </a:r>
            <a:endParaRPr lang="en-US" altLang="zh-CN" sz="1800" dirty="0">
              <a:solidFill>
                <a:srgbClr val="FF0000"/>
              </a:solidFill>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比如“索赔人精通索赔知识”等特征在欺诈事件中出现频率高 </a:t>
            </a:r>
            <a:r>
              <a:rPr lang="en-US" altLang="zh-CN" sz="1800" dirty="0">
                <a:ea typeface="宋体" panose="02010600030101010101" pitchFamily="2" charset="-122"/>
                <a:sym typeface="+mn-ea"/>
              </a:rPr>
              <a:t>=&gt; </a:t>
            </a:r>
            <a:r>
              <a:rPr lang="zh-CN" altLang="en-US" sz="1800" dirty="0">
                <a:ea typeface="宋体" panose="02010600030101010101" pitchFamily="2" charset="-122"/>
                <a:sym typeface="+mn-ea"/>
              </a:rPr>
              <a:t>如果新的索赔案件有这些因素，就需要引起警惕</a:t>
            </a:r>
            <a:endParaRPr lang="en-US" altLang="zh-CN" sz="1800" dirty="0">
              <a:ea typeface="宋体" panose="02010600030101010101" pitchFamily="2" charset="-122"/>
              <a:sym typeface="+mn-ea"/>
            </a:endParaRPr>
          </a:p>
        </p:txBody>
      </p:sp>
      <p:sp>
        <p:nvSpPr>
          <p:cNvPr id="30" name="文本占位符 3">
            <a:extLst>
              <a:ext uri="{FF2B5EF4-FFF2-40B4-BE49-F238E27FC236}">
                <a16:creationId xmlns:a16="http://schemas.microsoft.com/office/drawing/2014/main" id="{2F9CF163-1E7B-44E5-867F-B205FA8B9A38}"/>
              </a:ext>
            </a:extLst>
          </p:cNvPr>
          <p:cNvSpPr txBox="1">
            <a:spLocks/>
          </p:cNvSpPr>
          <p:nvPr/>
        </p:nvSpPr>
        <p:spPr>
          <a:xfrm>
            <a:off x="6096001" y="1410602"/>
            <a:ext cx="6152776" cy="49409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dirty="0">
                <a:ea typeface="宋体" panose="02010600030101010101" pitchFamily="2" charset="-122"/>
                <a:sym typeface="+mn-ea"/>
              </a:rPr>
              <a:t>支付宝账号“被盗案”件：</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2015</a:t>
            </a:r>
            <a:r>
              <a:rPr lang="zh-CN" altLang="en-US" sz="1800" dirty="0">
                <a:ea typeface="宋体" panose="02010600030101010101" pitchFamily="2" charset="-122"/>
                <a:sym typeface="+mn-ea"/>
              </a:rPr>
              <a:t>年支付宝推出支付宝账户安全险，因为出险概率低，一年只花</a:t>
            </a: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元就可以保障</a:t>
            </a:r>
            <a:r>
              <a:rPr lang="en-US" altLang="zh-CN" sz="1800" dirty="0">
                <a:ea typeface="宋体" panose="02010600030101010101" pitchFamily="2" charset="-122"/>
                <a:sym typeface="+mn-ea"/>
              </a:rPr>
              <a:t>100</a:t>
            </a:r>
            <a:r>
              <a:rPr lang="zh-CN" altLang="en-US" sz="1800" dirty="0">
                <a:ea typeface="宋体" panose="02010600030101010101" pitchFamily="2" charset="-122"/>
                <a:sym typeface="+mn-ea"/>
              </a:rPr>
              <a:t>万元的资金盗用风险</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温某因为赌博欠了巨款，想通过投保该险种获取“赔偿”，于是在</a:t>
            </a:r>
            <a:r>
              <a:rPr lang="en-US" altLang="zh-CN" sz="1800" dirty="0">
                <a:ea typeface="宋体" panose="02010600030101010101" pitchFamily="2" charset="-122"/>
                <a:sym typeface="+mn-ea"/>
              </a:rPr>
              <a:t>2016</a:t>
            </a:r>
            <a:r>
              <a:rPr lang="zh-CN" altLang="en-US" sz="1800" dirty="0">
                <a:ea typeface="宋体" panose="02010600030101010101" pitchFamily="2" charset="-122"/>
                <a:sym typeface="+mn-ea"/>
              </a:rPr>
              <a:t>年多次使用支付宝购买了</a:t>
            </a:r>
            <a:r>
              <a:rPr lang="en-US" altLang="zh-CN" sz="1800" dirty="0">
                <a:ea typeface="宋体" panose="02010600030101010101" pitchFamily="2" charset="-122"/>
                <a:sym typeface="+mn-ea"/>
              </a:rPr>
              <a:t>900</a:t>
            </a:r>
            <a:r>
              <a:rPr lang="zh-CN" altLang="en-US" sz="1800" dirty="0">
                <a:ea typeface="宋体" panose="02010600030101010101" pitchFamily="2" charset="-122"/>
                <a:sym typeface="+mn-ea"/>
              </a:rPr>
              <a:t>多次游戏点卡，总计</a:t>
            </a:r>
            <a:r>
              <a:rPr lang="en-US" altLang="zh-CN" sz="1800" dirty="0">
                <a:ea typeface="宋体" panose="02010600030101010101" pitchFamily="2" charset="-122"/>
                <a:sym typeface="+mn-ea"/>
              </a:rPr>
              <a:t>70</a:t>
            </a:r>
            <a:r>
              <a:rPr lang="zh-CN" altLang="en-US" sz="1800" dirty="0">
                <a:ea typeface="宋体" panose="02010600030101010101" pitchFamily="2" charset="-122"/>
                <a:sym typeface="+mn-ea"/>
              </a:rPr>
              <a:t>万元，然后向当地警方报警账号被盗</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保险公司接到索赔后展开数据分析，发现温某账户最近几个月的交易行为，与之前温某的日常行为习惯相当符合，被盗可能性极低。此外警方通过走访发现温某曾经赌博欠下巨款，最终确认温某属于骗保行为</a:t>
            </a:r>
            <a:endParaRPr lang="en-US" altLang="zh-CN" sz="18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5921282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Step2</a:t>
            </a:r>
            <a:r>
              <a:rPr lang="zh-CN" altLang="en-US" sz="1800" dirty="0">
                <a:ea typeface="宋体" panose="02010600030101010101" pitchFamily="2" charset="-122"/>
                <a:sym typeface="+mn-ea"/>
              </a:rPr>
              <a:t>，数据探索（缺失值，唯一值个数）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，特征工程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）日期类型字段</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）分类字段处理</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）是否构造新特征</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Step4</a:t>
            </a:r>
            <a:r>
              <a:rPr lang="zh-CN" altLang="en-US" sz="1800" dirty="0">
                <a:ea typeface="宋体" panose="02010600030101010101" pitchFamily="2" charset="-122"/>
                <a:sym typeface="+mn-ea"/>
              </a:rPr>
              <a:t>，机器学习神器使用</a:t>
            </a:r>
            <a:endParaRPr lang="en-US" altLang="zh-CN" sz="1800" dirty="0">
              <a:ea typeface="宋体" panose="02010600030101010101" pitchFamily="2" charset="-122"/>
              <a:sym typeface="+mn-ea"/>
            </a:endParaRPr>
          </a:p>
          <a:p>
            <a:pPr marL="0" indent="0">
              <a:lnSpc>
                <a:spcPct val="170000"/>
              </a:lnSpc>
              <a:buNone/>
            </a:pPr>
            <a:r>
              <a:rPr lang="en-US" altLang="zh-CN" sz="1800" dirty="0" err="1">
                <a:ea typeface="宋体" panose="02010600030101010101" pitchFamily="2" charset="-122"/>
                <a:sym typeface="+mn-ea"/>
              </a:rPr>
              <a:t>XGBoost</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LightGBM</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CatBoost</a:t>
            </a:r>
            <a:endParaRPr lang="zh-CN" altLang="en-US"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Step5</a:t>
            </a:r>
            <a:r>
              <a:rPr lang="zh-CN" altLang="en-US" sz="1800" dirty="0">
                <a:ea typeface="宋体" panose="02010600030101010101" pitchFamily="2" charset="-122"/>
                <a:sym typeface="+mn-ea"/>
              </a:rPr>
              <a:t>，五折子模型融合</a:t>
            </a: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7A495CDC-C4F7-451A-98DB-0EC4D7625B2C}"/>
              </a:ext>
            </a:extLst>
          </p:cNvPr>
          <p:cNvGraphicFramePr>
            <a:graphicFrameLocks noGrp="1"/>
          </p:cNvGraphicFramePr>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policy_number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fraud_reported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698589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287489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211578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807369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830878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265093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760700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447226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695117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247116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818167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650026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a:t>
                      </a:r>
                      <a:endParaRPr lang="en-US"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914815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spTree>
    <p:custDataLst>
      <p:tags r:id="rId1"/>
    </p:custDataLst>
    <p:extLst>
      <p:ext uri="{BB962C8B-B14F-4D97-AF65-F5344CB8AC3E}">
        <p14:creationId xmlns:p14="http://schemas.microsoft.com/office/powerpoint/2010/main" val="40919259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zh-CN" altLang="en-US" sz="1800" dirty="0">
                <a:ea typeface="宋体" panose="02010600030101010101" pitchFamily="2" charset="-122"/>
                <a:sym typeface="+mn-ea"/>
              </a:rPr>
              <a:t>查看唯一值个数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）唯一值个数很少，比如为</a:t>
            </a:r>
            <a:r>
              <a:rPr lang="en-US" altLang="zh-CN" sz="1800" dirty="0">
                <a:ea typeface="宋体" panose="02010600030101010101" pitchFamily="2" charset="-122"/>
                <a:sym typeface="+mn-ea"/>
              </a:rPr>
              <a:t>0</a:t>
            </a: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）唯一值个数很多，比如为</a:t>
            </a:r>
            <a:r>
              <a:rPr lang="en-US" altLang="zh-CN" sz="1800" dirty="0">
                <a:ea typeface="宋体" panose="02010600030101010101" pitchFamily="2" charset="-122"/>
                <a:sym typeface="+mn-ea"/>
              </a:rPr>
              <a:t>1000</a:t>
            </a:r>
          </a:p>
          <a:p>
            <a:pPr marL="0" indent="0">
              <a:lnSpc>
                <a:spcPct val="17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：对于唯一值个数</a:t>
            </a:r>
            <a:r>
              <a:rPr lang="en-US" altLang="zh-CN" sz="1800" dirty="0">
                <a:solidFill>
                  <a:srgbClr val="FF0000"/>
                </a:solidFill>
                <a:ea typeface="宋体" panose="02010600030101010101" pitchFamily="2" charset="-122"/>
                <a:sym typeface="+mn-ea"/>
              </a:rPr>
              <a:t>=1000</a:t>
            </a:r>
            <a:r>
              <a:rPr lang="zh-CN" altLang="en-US" sz="1800" dirty="0">
                <a:solidFill>
                  <a:srgbClr val="FF0000"/>
                </a:solidFill>
                <a:ea typeface="宋体" panose="02010600030101010101" pitchFamily="2" charset="-122"/>
                <a:sym typeface="+mn-ea"/>
              </a:rPr>
              <a:t>的字段，如何处理？</a:t>
            </a:r>
            <a:endParaRPr lang="en-US" altLang="zh-CN" sz="1800" dirty="0">
              <a:solidFill>
                <a:srgbClr val="FF0000"/>
              </a:solidFill>
              <a:ea typeface="宋体" panose="02010600030101010101" pitchFamily="2" charset="-122"/>
              <a:sym typeface="+mn-ea"/>
            </a:endParaRPr>
          </a:p>
          <a:p>
            <a:pPr marL="0" indent="0">
              <a:lnSpc>
                <a:spcPct val="170000"/>
              </a:lnSpc>
              <a:buNone/>
            </a:pPr>
            <a:r>
              <a:rPr lang="en-US" altLang="zh-CN" sz="1800" dirty="0">
                <a:solidFill>
                  <a:schemeClr val="tx1"/>
                </a:solidFill>
                <a:ea typeface="宋体" panose="02010600030101010101" pitchFamily="2" charset="-122"/>
                <a:sym typeface="+mn-ea"/>
              </a:rPr>
              <a:t>data['</a:t>
            </a:r>
            <a:r>
              <a:rPr lang="en-US" altLang="zh-CN" sz="1800" dirty="0" err="1">
                <a:solidFill>
                  <a:schemeClr val="tx1"/>
                </a:solidFill>
                <a:ea typeface="宋体" panose="02010600030101010101" pitchFamily="2" charset="-122"/>
                <a:sym typeface="+mn-ea"/>
              </a:rPr>
              <a:t>incident_location</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value_counts</a:t>
            </a:r>
            <a:r>
              <a:rPr lang="en-US" altLang="zh-CN" sz="1800" dirty="0">
                <a:solidFill>
                  <a:schemeClr val="tx1"/>
                </a:solidFill>
                <a:ea typeface="宋体" panose="02010600030101010101" pitchFamily="2" charset="-122"/>
                <a:sym typeface="+mn-ea"/>
              </a:rPr>
              <a:t>()</a:t>
            </a:r>
          </a:p>
          <a:p>
            <a:pPr marL="0" indent="0">
              <a:lnSpc>
                <a:spcPct val="170000"/>
              </a:lnSpc>
              <a:buNone/>
            </a:pPr>
            <a:r>
              <a:rPr lang="en-US" altLang="zh-CN" sz="1800" dirty="0">
                <a:solidFill>
                  <a:schemeClr val="tx1"/>
                </a:solidFill>
                <a:ea typeface="宋体" panose="02010600030101010101" pitchFamily="2" charset="-122"/>
                <a:sym typeface="+mn-ea"/>
              </a:rPr>
              <a:t>7082 Oak Ridge      1</a:t>
            </a:r>
          </a:p>
          <a:p>
            <a:pPr marL="0" indent="0">
              <a:lnSpc>
                <a:spcPct val="170000"/>
              </a:lnSpc>
              <a:buNone/>
            </a:pPr>
            <a:r>
              <a:rPr lang="en-US" altLang="zh-CN" sz="1800" dirty="0">
                <a:solidFill>
                  <a:schemeClr val="tx1"/>
                </a:solidFill>
                <a:ea typeface="宋体" panose="02010600030101010101" pitchFamily="2" charset="-122"/>
                <a:sym typeface="+mn-ea"/>
              </a:rPr>
              <a:t>8872 Oak Ridge      1</a:t>
            </a:r>
          </a:p>
          <a:p>
            <a:pPr marL="0" indent="0">
              <a:lnSpc>
                <a:spcPct val="170000"/>
              </a:lnSpc>
              <a:buNone/>
            </a:pPr>
            <a:r>
              <a:rPr lang="en-US" altLang="zh-CN" sz="1800" dirty="0">
                <a:solidFill>
                  <a:schemeClr val="tx1"/>
                </a:solidFill>
                <a:ea typeface="宋体" panose="02010600030101010101" pitchFamily="2" charset="-122"/>
                <a:sym typeface="+mn-ea"/>
              </a:rPr>
              <a:t>8215 Flute Drive    1</a:t>
            </a:r>
          </a:p>
          <a:p>
            <a:pPr marL="0" indent="0">
              <a:lnSpc>
                <a:spcPct val="170000"/>
              </a:lnSpc>
              <a:buNone/>
            </a:pPr>
            <a:r>
              <a:rPr lang="en-US" altLang="zh-CN" sz="1800" dirty="0">
                <a:solidFill>
                  <a:schemeClr val="tx1"/>
                </a:solidFill>
                <a:ea typeface="宋体" panose="02010600030101010101" pitchFamily="2" charset="-122"/>
                <a:sym typeface="+mn-ea"/>
              </a:rPr>
              <a:t>……</a:t>
            </a:r>
          </a:p>
        </p:txBody>
      </p:sp>
      <p:pic>
        <p:nvPicPr>
          <p:cNvPr id="6" name="图片 5">
            <a:extLst>
              <a:ext uri="{FF2B5EF4-FFF2-40B4-BE49-F238E27FC236}">
                <a16:creationId xmlns:a16="http://schemas.microsoft.com/office/drawing/2014/main" id="{2A05B2CB-4181-49D7-ACD0-AF34EFB1E405}"/>
              </a:ext>
            </a:extLst>
          </p:cNvPr>
          <p:cNvPicPr>
            <a:picLocks noChangeAspect="1"/>
          </p:cNvPicPr>
          <p:nvPr/>
        </p:nvPicPr>
        <p:blipFill>
          <a:blip r:embed="rId3"/>
          <a:stretch>
            <a:fillRect/>
          </a:stretch>
        </p:blipFill>
        <p:spPr>
          <a:xfrm>
            <a:off x="9105837" y="1455420"/>
            <a:ext cx="2028840" cy="4853023"/>
          </a:xfrm>
          <a:prstGeom prst="rect">
            <a:avLst/>
          </a:prstGeom>
        </p:spPr>
      </p:pic>
    </p:spTree>
    <p:custDataLst>
      <p:tags r:id="rId1"/>
    </p:custDataLst>
    <p:extLst>
      <p:ext uri="{BB962C8B-B14F-4D97-AF65-F5344CB8AC3E}">
        <p14:creationId xmlns:p14="http://schemas.microsoft.com/office/powerpoint/2010/main" val="239362895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3817460" cy="4940935"/>
          </a:xfrm>
        </p:spPr>
        <p:txBody>
          <a:bodyPr>
            <a:noAutofit/>
          </a:bodyPr>
          <a:lstStyle/>
          <a:p>
            <a:pPr marL="0" indent="0">
              <a:lnSpc>
                <a:spcPct val="170000"/>
              </a:lnSpc>
              <a:buNone/>
            </a:pPr>
            <a:r>
              <a:rPr lang="zh-CN" altLang="en-US" sz="1800" dirty="0">
                <a:ea typeface="宋体" panose="02010600030101010101" pitchFamily="2" charset="-122"/>
                <a:sym typeface="+mn-ea"/>
              </a:rPr>
              <a:t>可视化探索：</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检查数据集是否平衡</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查看被保人兴趣与欺诈之间的关系</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汽车品牌 与 欺诈之间的关系</a:t>
            </a:r>
            <a:endParaRPr lang="en-US" altLang="zh-CN" sz="1800" dirty="0">
              <a:ea typeface="宋体" panose="02010600030101010101" pitchFamily="2" charset="-122"/>
              <a:sym typeface="+mn-ea"/>
            </a:endParaRPr>
          </a:p>
        </p:txBody>
      </p:sp>
      <p:pic>
        <p:nvPicPr>
          <p:cNvPr id="3" name="图片 2">
            <a:extLst>
              <a:ext uri="{FF2B5EF4-FFF2-40B4-BE49-F238E27FC236}">
                <a16:creationId xmlns:a16="http://schemas.microsoft.com/office/drawing/2014/main" id="{5328D794-421B-4F37-B852-CC2343106363}"/>
              </a:ext>
            </a:extLst>
          </p:cNvPr>
          <p:cNvPicPr>
            <a:picLocks noChangeAspect="1"/>
          </p:cNvPicPr>
          <p:nvPr/>
        </p:nvPicPr>
        <p:blipFill>
          <a:blip r:embed="rId3"/>
          <a:stretch>
            <a:fillRect/>
          </a:stretch>
        </p:blipFill>
        <p:spPr>
          <a:xfrm>
            <a:off x="4356847" y="1994073"/>
            <a:ext cx="7823200" cy="3889202"/>
          </a:xfrm>
          <a:prstGeom prst="rect">
            <a:avLst/>
          </a:prstGeom>
        </p:spPr>
      </p:pic>
      <p:pic>
        <p:nvPicPr>
          <p:cNvPr id="7" name="图片 6">
            <a:extLst>
              <a:ext uri="{FF2B5EF4-FFF2-40B4-BE49-F238E27FC236}">
                <a16:creationId xmlns:a16="http://schemas.microsoft.com/office/drawing/2014/main" id="{ED300FD7-4B26-4941-BAAD-05E5D1BBB8CB}"/>
              </a:ext>
            </a:extLst>
          </p:cNvPr>
          <p:cNvPicPr>
            <a:picLocks noChangeAspect="1"/>
          </p:cNvPicPr>
          <p:nvPr/>
        </p:nvPicPr>
        <p:blipFill>
          <a:blip r:embed="rId4"/>
          <a:stretch>
            <a:fillRect/>
          </a:stretch>
        </p:blipFill>
        <p:spPr>
          <a:xfrm>
            <a:off x="449743" y="3977940"/>
            <a:ext cx="3771928" cy="2595581"/>
          </a:xfrm>
          <a:prstGeom prst="rect">
            <a:avLst/>
          </a:prstGeom>
        </p:spPr>
      </p:pic>
    </p:spTree>
    <p:custDataLst>
      <p:tags r:id="rId1"/>
    </p:custDataLst>
    <p:extLst>
      <p:ext uri="{BB962C8B-B14F-4D97-AF65-F5344CB8AC3E}">
        <p14:creationId xmlns:p14="http://schemas.microsoft.com/office/powerpoint/2010/main" val="36546512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a:t>
            </a:r>
            <a:endParaRPr lang="zh-CN" altLang="zh-CN" dirty="0"/>
          </a:p>
        </p:txBody>
      </p:sp>
      <p:sp>
        <p:nvSpPr>
          <p:cNvPr id="8" name="文本占位符 3">
            <a:extLst>
              <a:ext uri="{FF2B5EF4-FFF2-40B4-BE49-F238E27FC236}">
                <a16:creationId xmlns:a16="http://schemas.microsoft.com/office/drawing/2014/main" id="{C1F7ACB4-903D-48D6-B149-69B101BA97A9}"/>
              </a:ext>
            </a:extLst>
          </p:cNvPr>
          <p:cNvSpPr>
            <a:spLocks noGrp="1"/>
          </p:cNvSpPr>
          <p:nvPr>
            <p:ph type="body" idx="1"/>
          </p:nvPr>
        </p:nvSpPr>
        <p:spPr>
          <a:xfrm>
            <a:off x="551340" y="1455420"/>
            <a:ext cx="4630260" cy="4940935"/>
          </a:xfrm>
        </p:spPr>
        <p:txBody>
          <a:bodyPr>
            <a:noAutofit/>
          </a:bodyPr>
          <a:lstStyle/>
          <a:p>
            <a:pPr marL="0" indent="0">
              <a:lnSpc>
                <a:spcPct val="170000"/>
              </a:lnSpc>
              <a:buNone/>
            </a:pPr>
            <a:r>
              <a:rPr lang="en-US" altLang="zh-CN" sz="1800" dirty="0">
                <a:ea typeface="宋体" panose="02010600030101010101" pitchFamily="2" charset="-122"/>
                <a:sym typeface="+mn-ea"/>
              </a:rPr>
              <a:t>GBDT</a:t>
            </a:r>
            <a:r>
              <a:rPr lang="zh-CN" altLang="en-US" sz="1800" dirty="0">
                <a:ea typeface="宋体" panose="02010600030101010101" pitchFamily="2" charset="-122"/>
                <a:sym typeface="+mn-ea"/>
              </a:rPr>
              <a:t>的三种工程实现版本：</a:t>
            </a:r>
            <a:endParaRPr lang="en-US" altLang="zh-CN" sz="1800" dirty="0">
              <a:ea typeface="宋体" panose="02010600030101010101" pitchFamily="2" charset="-122"/>
              <a:sym typeface="+mn-ea"/>
            </a:endParaRPr>
          </a:p>
          <a:p>
            <a:pPr>
              <a:lnSpc>
                <a:spcPct val="170000"/>
              </a:lnSpc>
            </a:pPr>
            <a:r>
              <a:rPr lang="en-US" altLang="zh-CN" sz="1800" dirty="0" err="1">
                <a:ea typeface="宋体" panose="02010600030101010101" pitchFamily="2" charset="-122"/>
                <a:sym typeface="+mn-ea"/>
              </a:rPr>
              <a:t>XGBoost</a:t>
            </a:r>
            <a:r>
              <a:rPr lang="zh-CN" altLang="en-US" sz="1800" dirty="0">
                <a:ea typeface="宋体" panose="02010600030101010101" pitchFamily="2" charset="-122"/>
                <a:sym typeface="+mn-ea"/>
              </a:rPr>
              <a:t>，计算速度快，效果好，可用于分类和回归任务， </a:t>
            </a:r>
            <a:r>
              <a:rPr lang="en-US" altLang="zh-CN" sz="1800" dirty="0">
                <a:ea typeface="宋体" panose="02010600030101010101" pitchFamily="2" charset="-122"/>
                <a:sym typeface="+mn-ea"/>
              </a:rPr>
              <a:t>AI</a:t>
            </a:r>
            <a:r>
              <a:rPr lang="zh-CN" altLang="en-US" sz="1800" dirty="0">
                <a:ea typeface="宋体" panose="02010600030101010101" pitchFamily="2" charset="-122"/>
                <a:sym typeface="+mn-ea"/>
              </a:rPr>
              <a:t>大赛必备神器</a:t>
            </a:r>
            <a:endParaRPr lang="en-US" altLang="zh-CN" sz="1800" dirty="0">
              <a:ea typeface="宋体" panose="02010600030101010101" pitchFamily="2" charset="-122"/>
              <a:sym typeface="+mn-ea"/>
            </a:endParaRPr>
          </a:p>
          <a:p>
            <a:pPr>
              <a:lnSpc>
                <a:spcPct val="170000"/>
              </a:lnSpc>
            </a:pPr>
            <a:r>
              <a:rPr lang="en-US" altLang="zh-CN" sz="1800" dirty="0" err="1">
                <a:ea typeface="宋体" panose="02010600030101010101" pitchFamily="2" charset="-122"/>
                <a:sym typeface="+mn-ea"/>
              </a:rPr>
              <a:t>LightGBM</a:t>
            </a:r>
            <a:r>
              <a:rPr lang="zh-CN" altLang="en-US" sz="1800" dirty="0">
                <a:ea typeface="宋体" panose="02010600030101010101" pitchFamily="2" charset="-122"/>
                <a:sym typeface="+mn-ea"/>
              </a:rPr>
              <a:t>，训练速度和效率更快、使用内存更低、准确率更高、并且支持并行化学习与处理大规模数据</a:t>
            </a:r>
            <a:endParaRPr lang="en-US" altLang="zh-CN" sz="1800" dirty="0">
              <a:ea typeface="宋体" panose="02010600030101010101" pitchFamily="2" charset="-122"/>
              <a:sym typeface="+mn-ea"/>
            </a:endParaRPr>
          </a:p>
          <a:p>
            <a:pPr>
              <a:lnSpc>
                <a:spcPct val="170000"/>
              </a:lnSpc>
            </a:pPr>
            <a:r>
              <a:rPr lang="en-US" altLang="zh-CN" sz="1800" dirty="0" err="1">
                <a:ea typeface="宋体" panose="02010600030101010101" pitchFamily="2" charset="-122"/>
                <a:sym typeface="+mn-ea"/>
              </a:rPr>
              <a:t>Catboost</a:t>
            </a:r>
            <a:r>
              <a:rPr lang="zh-CN" altLang="en-US" sz="1800" dirty="0">
                <a:ea typeface="宋体" panose="02010600030101010101" pitchFamily="2" charset="-122"/>
                <a:sym typeface="+mn-ea"/>
              </a:rPr>
              <a:t>（ </a:t>
            </a:r>
            <a:r>
              <a:rPr lang="en-US" altLang="zh-CN" sz="1800" dirty="0">
                <a:ea typeface="宋体" panose="02010600030101010101" pitchFamily="2" charset="-122"/>
                <a:sym typeface="+mn-ea"/>
              </a:rPr>
              <a:t>Categorical </a:t>
            </a:r>
            <a:r>
              <a:rPr lang="en-US" altLang="zh-CN" sz="1800" dirty="0" err="1">
                <a:ea typeface="宋体" panose="02010600030101010101" pitchFamily="2" charset="-122"/>
                <a:sym typeface="+mn-ea"/>
              </a:rPr>
              <a:t>Features+Gradient</a:t>
            </a:r>
            <a:r>
              <a:rPr lang="en-US" altLang="zh-CN" sz="1800" dirty="0">
                <a:ea typeface="宋体" panose="02010600030101010101" pitchFamily="2" charset="-122"/>
                <a:sym typeface="+mn-ea"/>
              </a:rPr>
              <a:t> Boosting</a:t>
            </a:r>
            <a:r>
              <a:rPr lang="zh-CN" altLang="en-US" sz="1800" dirty="0">
                <a:ea typeface="宋体" panose="02010600030101010101" pitchFamily="2" charset="-122"/>
                <a:sym typeface="+mn-ea"/>
              </a:rPr>
              <a:t>）降低过拟合的同时保证所有数据集都可用于学习。性能卓越、鲁棒性与通用性更好，可以匹敌任何机器学习算法</a:t>
            </a:r>
          </a:p>
          <a:p>
            <a:pPr marL="0" indent="0">
              <a:lnSpc>
                <a:spcPct val="170000"/>
              </a:lnSpc>
              <a:buNone/>
            </a:pPr>
            <a:endParaRPr lang="zh-CN" altLang="en-US" sz="1800" dirty="0" err="1">
              <a:ea typeface="宋体" panose="02010600030101010101" pitchFamily="2" charset="-122"/>
              <a:sym typeface="+mn-ea"/>
            </a:endParaRPr>
          </a:p>
        </p:txBody>
      </p:sp>
      <p:graphicFrame>
        <p:nvGraphicFramePr>
          <p:cNvPr id="9" name="表格 8">
            <a:extLst>
              <a:ext uri="{FF2B5EF4-FFF2-40B4-BE49-F238E27FC236}">
                <a16:creationId xmlns:a16="http://schemas.microsoft.com/office/drawing/2014/main" id="{2C922484-EB11-4FC2-8495-0849CA018CE7}"/>
              </a:ext>
            </a:extLst>
          </p:cNvPr>
          <p:cNvGraphicFramePr/>
          <p:nvPr>
            <p:custDataLst>
              <p:tags r:id="rId1"/>
            </p:custDataLst>
          </p:nvPr>
        </p:nvGraphicFramePr>
        <p:xfrm>
          <a:off x="5336540" y="1773555"/>
          <a:ext cx="6750685" cy="3563620"/>
        </p:xfrm>
        <a:graphic>
          <a:graphicData uri="http://schemas.openxmlformats.org/drawingml/2006/table">
            <a:tbl>
              <a:tblPr firstRow="1" bandRow="1">
                <a:tableStyleId>{5C22544A-7EE6-4342-B048-85BDC9FD1C3A}</a:tableStyleId>
              </a:tblPr>
              <a:tblGrid>
                <a:gridCol w="762635">
                  <a:extLst>
                    <a:ext uri="{9D8B030D-6E8A-4147-A177-3AD203B41FA5}">
                      <a16:colId xmlns:a16="http://schemas.microsoft.com/office/drawing/2014/main" val="20000"/>
                    </a:ext>
                  </a:extLst>
                </a:gridCol>
                <a:gridCol w="1652270">
                  <a:extLst>
                    <a:ext uri="{9D8B030D-6E8A-4147-A177-3AD203B41FA5}">
                      <a16:colId xmlns:a16="http://schemas.microsoft.com/office/drawing/2014/main" val="20001"/>
                    </a:ext>
                  </a:extLst>
                </a:gridCol>
                <a:gridCol w="1059180">
                  <a:extLst>
                    <a:ext uri="{9D8B030D-6E8A-4147-A177-3AD203B41FA5}">
                      <a16:colId xmlns:a16="http://schemas.microsoft.com/office/drawing/2014/main" val="20002"/>
                    </a:ext>
                  </a:extLst>
                </a:gridCol>
                <a:gridCol w="974725">
                  <a:extLst>
                    <a:ext uri="{9D8B030D-6E8A-4147-A177-3AD203B41FA5}">
                      <a16:colId xmlns:a16="http://schemas.microsoft.com/office/drawing/2014/main" val="20003"/>
                    </a:ext>
                  </a:extLst>
                </a:gridCol>
                <a:gridCol w="1002665">
                  <a:extLst>
                    <a:ext uri="{9D8B030D-6E8A-4147-A177-3AD203B41FA5}">
                      <a16:colId xmlns:a16="http://schemas.microsoft.com/office/drawing/2014/main" val="20004"/>
                    </a:ext>
                  </a:extLst>
                </a:gridCol>
                <a:gridCol w="1299210">
                  <a:extLst>
                    <a:ext uri="{9D8B030D-6E8A-4147-A177-3AD203B41FA5}">
                      <a16:colId xmlns:a16="http://schemas.microsoft.com/office/drawing/2014/main" val="20005"/>
                    </a:ext>
                  </a:extLst>
                </a:gridCol>
              </a:tblGrid>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模型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XGBoost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LightGBM</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CatBoost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0"/>
                  </a:ext>
                </a:extLst>
              </a:tr>
              <a:tr h="1358900">
                <a:tc>
                  <a:txBody>
                    <a:bodyPr/>
                    <a:lstStyle/>
                    <a:p>
                      <a:pPr algn="ctr">
                        <a:buNone/>
                      </a:pPr>
                      <a:r>
                        <a:rPr lang="zh-CN" sz="1400">
                          <a:solidFill>
                            <a:srgbClr val="000000"/>
                          </a:solidFill>
                          <a:latin typeface="Arial" panose="020B0604020202020204" pitchFamily="34" charset="0"/>
                          <a:ea typeface="宋体" panose="02010600030101010101" pitchFamily="2" charset="-122"/>
                        </a:rPr>
                        <a:t>使用参数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max_depth:50</a:t>
                      </a:r>
                    </a:p>
                    <a:p>
                      <a:pPr algn="ctr">
                        <a:buNone/>
                      </a:pPr>
                      <a:r>
                        <a:rPr lang="en-US" sz="1400">
                          <a:solidFill>
                            <a:srgbClr val="000000"/>
                          </a:solidFill>
                          <a:latin typeface="宋体" panose="02010600030101010101" pitchFamily="2" charset="-122"/>
                        </a:rPr>
                        <a:t>learning_rate:0.16</a:t>
                      </a:r>
                    </a:p>
                    <a:p>
                      <a:pPr algn="ctr">
                        <a:buNone/>
                      </a:pPr>
                      <a:r>
                        <a:rPr lang="en-US" sz="1400">
                          <a:solidFill>
                            <a:srgbClr val="000000"/>
                          </a:solidFill>
                          <a:latin typeface="宋体" panose="02010600030101010101" pitchFamily="2" charset="-122"/>
                        </a:rPr>
                        <a:t>min_child_weight:1</a:t>
                      </a:r>
                    </a:p>
                    <a:p>
                      <a:pPr algn="ctr">
                        <a:buNone/>
                      </a:pPr>
                      <a:r>
                        <a:rPr lang="en-US" sz="1400">
                          <a:solidFill>
                            <a:srgbClr val="000000"/>
                          </a:solidFill>
                          <a:latin typeface="宋体" panose="02010600030101010101" pitchFamily="2" charset="-122"/>
                        </a:rPr>
                        <a:t>n_estimators:200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max_depth:50</a:t>
                      </a:r>
                    </a:p>
                    <a:p>
                      <a:pPr algn="ctr">
                        <a:buNone/>
                      </a:pPr>
                      <a:r>
                        <a:rPr lang="en-US" sz="1400">
                          <a:solidFill>
                            <a:srgbClr val="000000"/>
                          </a:solidFill>
                          <a:latin typeface="宋体" panose="02010600030101010101" pitchFamily="2" charset="-122"/>
                        </a:rPr>
                        <a:t>learning_rate:0.1</a:t>
                      </a:r>
                    </a:p>
                    <a:p>
                      <a:pPr algn="ctr">
                        <a:buNone/>
                      </a:pPr>
                      <a:r>
                        <a:rPr lang="en-US" sz="1400">
                          <a:solidFill>
                            <a:srgbClr val="000000"/>
                          </a:solidFill>
                          <a:latin typeface="宋体" panose="02010600030101010101" pitchFamily="2" charset="-122"/>
                        </a:rPr>
                        <a:t>num_leaves:900</a:t>
                      </a:r>
                    </a:p>
                    <a:p>
                      <a:pPr algn="ctr">
                        <a:buNone/>
                      </a:pPr>
                      <a:r>
                        <a:rPr lang="en-US" sz="1400">
                          <a:solidFill>
                            <a:srgbClr val="000000"/>
                          </a:solidFill>
                          <a:latin typeface="宋体" panose="02010600030101010101" pitchFamily="2" charset="-122"/>
                        </a:rPr>
                        <a:t>n_estimators:300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max_depth:10</a:t>
                      </a:r>
                    </a:p>
                    <a:p>
                      <a:pPr algn="ctr">
                        <a:buNone/>
                      </a:pPr>
                      <a:r>
                        <a:rPr lang="en-US" sz="1400">
                          <a:solidFill>
                            <a:srgbClr val="000000"/>
                          </a:solidFill>
                          <a:latin typeface="宋体" panose="02010600030101010101" pitchFamily="2" charset="-122"/>
                        </a:rPr>
                        <a:t>learning_rate:0.15</a:t>
                      </a:r>
                    </a:p>
                    <a:p>
                      <a:pPr algn="ctr">
                        <a:buNone/>
                      </a:pPr>
                      <a:r>
                        <a:rPr lang="en-US" sz="1400">
                          <a:solidFill>
                            <a:srgbClr val="000000"/>
                          </a:solidFill>
                          <a:latin typeface="宋体" panose="02010600030101010101" pitchFamily="2" charset="-122"/>
                        </a:rPr>
                        <a:t>l2_leaf_reg=9</a:t>
                      </a:r>
                    </a:p>
                    <a:p>
                      <a:pPr algn="ctr">
                        <a:buNone/>
                      </a:pPr>
                      <a:r>
                        <a:rPr lang="en-US" sz="1400">
                          <a:solidFill>
                            <a:srgbClr val="000000"/>
                          </a:solidFill>
                          <a:latin typeface="宋体" panose="02010600030101010101" pitchFamily="2" charset="-122"/>
                        </a:rPr>
                        <a:t>iteration:500</a:t>
                      </a:r>
                    </a:p>
                    <a:p>
                      <a:pPr algn="ctr">
                        <a:buNone/>
                      </a:pPr>
                      <a:r>
                        <a:rPr lang="en-US" sz="1400">
                          <a:solidFill>
                            <a:srgbClr val="000000"/>
                          </a:solidFill>
                          <a:latin typeface="宋体" panose="02010600030101010101" pitchFamily="2" charset="-122"/>
                        </a:rPr>
                        <a:t>one_hot_max_size=50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1"/>
                  </a:ext>
                </a:extLst>
              </a:tr>
              <a:tr h="419100">
                <a:tc rowSpan="2">
                  <a:txBody>
                    <a:bodyPr/>
                    <a:lstStyle/>
                    <a:p>
                      <a:pPr algn="ctr">
                        <a:buNone/>
                      </a:pPr>
                      <a:r>
                        <a:rPr lang="zh-CN" sz="1400">
                          <a:solidFill>
                            <a:srgbClr val="000000"/>
                          </a:solidFill>
                          <a:latin typeface="Arial" panose="020B0604020202020204" pitchFamily="34" charset="0"/>
                          <a:ea typeface="宋体" panose="02010600030101010101" pitchFamily="2" charset="-122"/>
                        </a:rPr>
                        <a:t>训练集AUC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rowSpan="2">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419100">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a:txBody>
                    <a:bodyPr/>
                    <a:lstStyle/>
                    <a:p>
                      <a:pPr algn="ctr">
                        <a:buNone/>
                      </a:pPr>
                      <a:r>
                        <a:rPr lang="en-US" sz="1400">
                          <a:solidFill>
                            <a:srgbClr val="000000"/>
                          </a:solidFill>
                          <a:latin typeface="宋体" panose="02010600030101010101" pitchFamily="2" charset="-122"/>
                        </a:rPr>
                        <a:t>0.992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0.842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0.887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测试集AUC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0.772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0.752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0.816</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训练用时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970秒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153秒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326秒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390秒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预测用时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40秒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2秒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 name="文本框 9">
            <a:extLst>
              <a:ext uri="{FF2B5EF4-FFF2-40B4-BE49-F238E27FC236}">
                <a16:creationId xmlns:a16="http://schemas.microsoft.com/office/drawing/2014/main" id="{D0E61EC0-2336-420A-BC23-63BE5EF2EA5E}"/>
              </a:ext>
            </a:extLst>
          </p:cNvPr>
          <p:cNvSpPr txBox="1"/>
          <p:nvPr/>
        </p:nvSpPr>
        <p:spPr>
          <a:xfrm>
            <a:off x="6613525" y="5492115"/>
            <a:ext cx="455485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1600" dirty="0">
                <a:ea typeface="宋体" panose="02010600030101010101" pitchFamily="2" charset="-122"/>
                <a:sym typeface="+mn-ea"/>
              </a:rPr>
              <a:t>三种模型在</a:t>
            </a:r>
            <a:r>
              <a:rPr lang="en-US" altLang="zh-CN" sz="1600" dirty="0">
                <a:ea typeface="宋体" panose="02010600030101010101" pitchFamily="2" charset="-122"/>
                <a:sym typeface="+mn-ea"/>
              </a:rPr>
              <a:t>flight-delays</a:t>
            </a:r>
            <a:r>
              <a:rPr lang="zh-CN" altLang="en-US" sz="1600" dirty="0">
                <a:ea typeface="宋体" panose="02010600030101010101" pitchFamily="2" charset="-122"/>
                <a:sym typeface="+mn-ea"/>
              </a:rPr>
              <a:t>预测中</a:t>
            </a:r>
            <a:r>
              <a:rPr lang="zh-CN" altLang="zh-CN" sz="1600" dirty="0">
                <a:ea typeface="宋体" panose="02010600030101010101" pitchFamily="2" charset="-122"/>
                <a:sym typeface="+mn-ea"/>
              </a:rPr>
              <a:t>的</a:t>
            </a:r>
            <a:r>
              <a:rPr sz="1600" dirty="0">
                <a:ea typeface="宋体" panose="02010600030101010101" pitchFamily="2" charset="-122"/>
                <a:sym typeface="+mn-ea"/>
              </a:rPr>
              <a:t>训练速度和准确度</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extLst>
      <p:ext uri="{BB962C8B-B14F-4D97-AF65-F5344CB8AC3E}">
        <p14:creationId xmlns:p14="http://schemas.microsoft.com/office/powerpoint/2010/main" val="380459780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LightGBM</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600" dirty="0" err="1">
                <a:solidFill>
                  <a:schemeClr val="tx1"/>
                </a:solidFill>
              </a:rPr>
              <a:t>LGBMClassifier</a:t>
            </a:r>
            <a:r>
              <a:rPr lang="zh-CN" altLang="en-US" sz="1600" dirty="0">
                <a:solidFill>
                  <a:schemeClr val="tx1"/>
                </a:solidFill>
              </a:rPr>
              <a:t>经验参数</a:t>
            </a:r>
            <a:endParaRPr lang="en-US" altLang="zh-CN" sz="1600" dirty="0">
              <a:solidFill>
                <a:schemeClr val="tx1"/>
              </a:solidFill>
            </a:endParaRPr>
          </a:p>
          <a:p>
            <a:pPr marL="0" indent="0">
              <a:lnSpc>
                <a:spcPct val="150000"/>
              </a:lnSpc>
              <a:buNone/>
            </a:pPr>
            <a:r>
              <a:rPr lang="en-US" altLang="zh-CN" sz="1600" dirty="0">
                <a:solidFill>
                  <a:schemeClr val="tx1"/>
                </a:solidFill>
              </a:rPr>
              <a:t>import </a:t>
            </a:r>
            <a:r>
              <a:rPr lang="en-US" altLang="zh-CN" sz="1600" dirty="0" err="1">
                <a:solidFill>
                  <a:schemeClr val="tx1"/>
                </a:solidFill>
              </a:rPr>
              <a:t>lightgbm</a:t>
            </a:r>
            <a:r>
              <a:rPr lang="en-US" altLang="zh-CN" sz="1600" dirty="0">
                <a:solidFill>
                  <a:schemeClr val="tx1"/>
                </a:solidFill>
              </a:rPr>
              <a:t> as </a:t>
            </a:r>
            <a:r>
              <a:rPr lang="en-US" altLang="zh-CN" sz="1600" dirty="0" err="1">
                <a:solidFill>
                  <a:schemeClr val="tx1"/>
                </a:solidFill>
              </a:rPr>
              <a:t>lgb</a:t>
            </a:r>
            <a:endParaRPr lang="en-US" altLang="zh-CN" sz="1600" dirty="0">
              <a:solidFill>
                <a:schemeClr val="tx1"/>
              </a:solidFill>
            </a:endParaRPr>
          </a:p>
          <a:p>
            <a:pPr marL="0" indent="0">
              <a:lnSpc>
                <a:spcPct val="150000"/>
              </a:lnSpc>
              <a:buNone/>
            </a:pPr>
            <a:r>
              <a:rPr lang="en-US" altLang="zh-CN" sz="1600" dirty="0" err="1">
                <a:solidFill>
                  <a:schemeClr val="tx1"/>
                </a:solidFill>
              </a:rPr>
              <a:t>model_lgb</a:t>
            </a:r>
            <a:r>
              <a:rPr lang="en-US" altLang="zh-CN" sz="1600" dirty="0">
                <a:solidFill>
                  <a:schemeClr val="tx1"/>
                </a:solidFill>
              </a:rPr>
              <a:t> = </a:t>
            </a:r>
            <a:r>
              <a:rPr lang="en-US" altLang="zh-CN" sz="1600" dirty="0" err="1">
                <a:solidFill>
                  <a:schemeClr val="tx1"/>
                </a:solidFill>
              </a:rPr>
              <a:t>lgb.LGBMClassifier</a:t>
            </a:r>
            <a:r>
              <a:rPr lang="en-US" altLang="zh-CN" sz="1600" dirty="0">
                <a:solidFill>
                  <a:schemeClr val="tx1"/>
                </a:solidFill>
              </a:rPr>
              <a:t>(</a:t>
            </a:r>
          </a:p>
          <a:p>
            <a:pPr marL="0" indent="0">
              <a:lnSpc>
                <a:spcPct val="150000"/>
              </a:lnSpc>
              <a:buNone/>
            </a:pPr>
            <a:r>
              <a:rPr lang="en-US" altLang="zh-CN" sz="1600" dirty="0">
                <a:solidFill>
                  <a:schemeClr val="tx1"/>
                </a:solidFill>
              </a:rPr>
              <a:t>            </a:t>
            </a:r>
            <a:r>
              <a:rPr lang="en-US" altLang="zh-CN" sz="1600" dirty="0" err="1">
                <a:solidFill>
                  <a:schemeClr val="tx1"/>
                </a:solidFill>
              </a:rPr>
              <a:t>num_leaves</a:t>
            </a:r>
            <a:r>
              <a:rPr lang="en-US" altLang="zh-CN" sz="1600" dirty="0">
                <a:solidFill>
                  <a:schemeClr val="tx1"/>
                </a:solidFill>
              </a:rPr>
              <a:t>=2**5-1, </a:t>
            </a:r>
            <a:r>
              <a:rPr lang="en-US" altLang="zh-CN" sz="1600" dirty="0" err="1">
                <a:solidFill>
                  <a:schemeClr val="tx1"/>
                </a:solidFill>
              </a:rPr>
              <a:t>reg_alpha</a:t>
            </a:r>
            <a:r>
              <a:rPr lang="en-US" altLang="zh-CN" sz="1600" dirty="0">
                <a:solidFill>
                  <a:schemeClr val="tx1"/>
                </a:solidFill>
              </a:rPr>
              <a:t>=0.25, </a:t>
            </a:r>
            <a:r>
              <a:rPr lang="en-US" altLang="zh-CN" sz="1600" dirty="0" err="1">
                <a:solidFill>
                  <a:schemeClr val="tx1"/>
                </a:solidFill>
              </a:rPr>
              <a:t>reg_lambda</a:t>
            </a:r>
            <a:r>
              <a:rPr lang="en-US" altLang="zh-CN" sz="1600" dirty="0">
                <a:solidFill>
                  <a:schemeClr val="tx1"/>
                </a:solidFill>
              </a:rPr>
              <a:t>=0.25, objective='binary',</a:t>
            </a:r>
          </a:p>
          <a:p>
            <a:pPr marL="0" indent="0">
              <a:lnSpc>
                <a:spcPct val="150000"/>
              </a:lnSpc>
              <a:buNone/>
            </a:pPr>
            <a:r>
              <a:rPr lang="en-US" altLang="zh-CN" sz="1600" dirty="0">
                <a:solidFill>
                  <a:schemeClr val="tx1"/>
                </a:solidFill>
              </a:rPr>
              <a:t>            </a:t>
            </a:r>
            <a:r>
              <a:rPr lang="en-US" altLang="zh-CN" sz="1600" dirty="0" err="1">
                <a:solidFill>
                  <a:schemeClr val="tx1"/>
                </a:solidFill>
              </a:rPr>
              <a:t>max_depth</a:t>
            </a:r>
            <a:r>
              <a:rPr lang="en-US" altLang="zh-CN" sz="1600" dirty="0">
                <a:solidFill>
                  <a:schemeClr val="tx1"/>
                </a:solidFill>
              </a:rPr>
              <a:t>=-1, </a:t>
            </a:r>
            <a:r>
              <a:rPr lang="en-US" altLang="zh-CN" sz="1600" dirty="0" err="1">
                <a:solidFill>
                  <a:schemeClr val="tx1"/>
                </a:solidFill>
              </a:rPr>
              <a:t>learning_rate</a:t>
            </a:r>
            <a:r>
              <a:rPr lang="en-US" altLang="zh-CN" sz="1600" dirty="0">
                <a:solidFill>
                  <a:schemeClr val="tx1"/>
                </a:solidFill>
              </a:rPr>
              <a:t>=0.005, </a:t>
            </a:r>
            <a:r>
              <a:rPr lang="en-US" altLang="zh-CN" sz="1600" dirty="0" err="1">
                <a:solidFill>
                  <a:schemeClr val="tx1"/>
                </a:solidFill>
              </a:rPr>
              <a:t>min_child_samples</a:t>
            </a:r>
            <a:r>
              <a:rPr lang="en-US" altLang="zh-CN" sz="1600" dirty="0">
                <a:solidFill>
                  <a:schemeClr val="tx1"/>
                </a:solidFill>
              </a:rPr>
              <a:t>=3, </a:t>
            </a:r>
            <a:r>
              <a:rPr lang="en-US" altLang="zh-CN" sz="1600" dirty="0" err="1">
                <a:solidFill>
                  <a:schemeClr val="tx1"/>
                </a:solidFill>
              </a:rPr>
              <a:t>random_state</a:t>
            </a:r>
            <a:r>
              <a:rPr lang="en-US" altLang="zh-CN" sz="1600" dirty="0">
                <a:solidFill>
                  <a:schemeClr val="tx1"/>
                </a:solidFill>
              </a:rPr>
              <a:t>=2022,</a:t>
            </a:r>
          </a:p>
          <a:p>
            <a:pPr marL="0" indent="0">
              <a:lnSpc>
                <a:spcPct val="150000"/>
              </a:lnSpc>
              <a:buNone/>
            </a:pPr>
            <a:r>
              <a:rPr lang="en-US" altLang="zh-CN" sz="1600" dirty="0">
                <a:solidFill>
                  <a:schemeClr val="tx1"/>
                </a:solidFill>
              </a:rPr>
              <a:t>            </a:t>
            </a:r>
            <a:r>
              <a:rPr lang="en-US" altLang="zh-CN" sz="1600" dirty="0" err="1">
                <a:solidFill>
                  <a:schemeClr val="tx1"/>
                </a:solidFill>
              </a:rPr>
              <a:t>n_estimators</a:t>
            </a:r>
            <a:r>
              <a:rPr lang="en-US" altLang="zh-CN" sz="1600" dirty="0">
                <a:solidFill>
                  <a:schemeClr val="tx1"/>
                </a:solidFill>
              </a:rPr>
              <a:t>=2000, subsample=1, </a:t>
            </a:r>
            <a:r>
              <a:rPr lang="en-US" altLang="zh-CN" sz="1600" dirty="0" err="1">
                <a:solidFill>
                  <a:schemeClr val="tx1"/>
                </a:solidFill>
              </a:rPr>
              <a:t>colsample_bytree</a:t>
            </a:r>
            <a:r>
              <a:rPr lang="en-US" altLang="zh-CN" sz="1600" dirty="0">
                <a:solidFill>
                  <a:schemeClr val="tx1"/>
                </a:solidFill>
              </a:rPr>
              <a:t>=1,</a:t>
            </a:r>
          </a:p>
          <a:p>
            <a:pPr marL="0" indent="0">
              <a:lnSpc>
                <a:spcPct val="150000"/>
              </a:lnSpc>
              <a:buNone/>
            </a:pPr>
            <a:r>
              <a:rPr lang="en-US" altLang="zh-CN" sz="1600" dirty="0">
                <a:solidFill>
                  <a:schemeClr val="tx1"/>
                </a:solidFill>
              </a:rPr>
              <a:t>        )</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236283"/>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err="1">
                <a:solidFill>
                  <a:schemeClr val="tx1"/>
                </a:solidFill>
              </a:rPr>
              <a:t>num_leavel</a:t>
            </a:r>
            <a:r>
              <a:rPr lang="en-US" altLang="zh-CN" sz="1600" dirty="0">
                <a:solidFill>
                  <a:schemeClr val="tx1"/>
                </a:solidFill>
              </a:rPr>
              <a:t>=2</a:t>
            </a:r>
            <a:r>
              <a:rPr lang="zh-CN" altLang="en-US" sz="1600" dirty="0">
                <a:solidFill>
                  <a:schemeClr val="tx1"/>
                </a:solidFill>
              </a:rPr>
              <a:t>**</a:t>
            </a:r>
            <a:r>
              <a:rPr lang="en-US" altLang="zh-CN" sz="1600" dirty="0">
                <a:solidFill>
                  <a:schemeClr val="tx1"/>
                </a:solidFill>
              </a:rPr>
              <a:t>5-1 #</a:t>
            </a:r>
            <a:r>
              <a:rPr lang="zh-CN" altLang="en-US" sz="1600" dirty="0">
                <a:solidFill>
                  <a:schemeClr val="tx1"/>
                </a:solidFill>
              </a:rPr>
              <a:t>树的最大叶子数，对比</a:t>
            </a:r>
            <a:r>
              <a:rPr lang="en-US" altLang="zh-CN" sz="1600" dirty="0" err="1">
                <a:solidFill>
                  <a:schemeClr val="tx1"/>
                </a:solidFill>
              </a:rPr>
              <a:t>XGBoost</a:t>
            </a:r>
            <a:r>
              <a:rPr lang="zh-CN" altLang="en-US" sz="1600" dirty="0">
                <a:solidFill>
                  <a:schemeClr val="tx1"/>
                </a:solidFill>
              </a:rPr>
              <a:t>一般为</a:t>
            </a:r>
            <a:r>
              <a:rPr lang="en-US" altLang="zh-CN" sz="1600" dirty="0">
                <a:solidFill>
                  <a:schemeClr val="tx1"/>
                </a:solidFill>
              </a:rPr>
              <a:t>2^(</a:t>
            </a:r>
            <a:r>
              <a:rPr lang="en-US" altLang="zh-CN" sz="1600" dirty="0" err="1">
                <a:solidFill>
                  <a:schemeClr val="tx1"/>
                </a:solidFill>
              </a:rPr>
              <a:t>max_depth</a:t>
            </a:r>
            <a:r>
              <a:rPr lang="en-US" altLang="zh-CN" sz="1600" dirty="0">
                <a:solidFill>
                  <a:schemeClr val="tx1"/>
                </a:solidFill>
              </a:rPr>
              <a:t>)</a:t>
            </a:r>
          </a:p>
          <a:p>
            <a:pPr marL="0" indent="0">
              <a:lnSpc>
                <a:spcPct val="150000"/>
              </a:lnSpc>
              <a:buFont typeface="Arial" panose="020B0604020202020204"/>
              <a:buNone/>
            </a:pPr>
            <a:r>
              <a:rPr lang="en-US" altLang="zh-CN" sz="1600" dirty="0" err="1">
                <a:solidFill>
                  <a:schemeClr val="tx1"/>
                </a:solidFill>
              </a:rPr>
              <a:t>reg_alpha</a:t>
            </a:r>
            <a:r>
              <a:rPr lang="zh-CN" altLang="en-US" sz="1600" dirty="0">
                <a:solidFill>
                  <a:schemeClr val="tx1"/>
                </a:solidFill>
              </a:rPr>
              <a:t>，</a:t>
            </a:r>
            <a:r>
              <a:rPr lang="en-US" altLang="zh-CN" sz="1600" dirty="0">
                <a:solidFill>
                  <a:schemeClr val="tx1"/>
                </a:solidFill>
              </a:rPr>
              <a:t>L1</a:t>
            </a:r>
            <a:r>
              <a:rPr lang="zh-CN" altLang="en-US" sz="1600" dirty="0">
                <a:solidFill>
                  <a:schemeClr val="tx1"/>
                </a:solidFill>
              </a:rPr>
              <a:t>正则化系数</a:t>
            </a:r>
          </a:p>
          <a:p>
            <a:pPr marL="0" indent="0">
              <a:lnSpc>
                <a:spcPct val="150000"/>
              </a:lnSpc>
              <a:buFont typeface="Arial" panose="020B0604020202020204"/>
              <a:buNone/>
            </a:pPr>
            <a:r>
              <a:rPr lang="en-US" altLang="zh-CN" sz="1600" dirty="0" err="1">
                <a:solidFill>
                  <a:schemeClr val="tx1"/>
                </a:solidFill>
              </a:rPr>
              <a:t>reg_lambda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max_depth</a:t>
            </a:r>
            <a:r>
              <a:rPr lang="zh-CN" altLang="en-US" sz="1600" dirty="0">
                <a:solidFill>
                  <a:schemeClr val="tx1"/>
                </a:solidFill>
              </a:rPr>
              <a:t>，最大树的深度</a:t>
            </a:r>
            <a:endParaRPr lang="en-US" altLang="zh-CN"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n_estimators</a:t>
            </a:r>
            <a:r>
              <a:rPr lang="zh-CN" altLang="en-US" sz="1600" dirty="0">
                <a:solidFill>
                  <a:schemeClr val="tx1"/>
                </a:solidFill>
              </a:rPr>
              <a:t>，树的个数，相当于训练的轮数</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subsample</a:t>
            </a:r>
            <a:r>
              <a:rPr lang="zh-CN" altLang="en-US" sz="1600" dirty="0">
                <a:solidFill>
                  <a:schemeClr val="tx1"/>
                </a:solidFill>
              </a:rPr>
              <a:t>，训练样本采样率（行采样）</a:t>
            </a:r>
          </a:p>
          <a:p>
            <a:pPr marL="0" indent="0">
              <a:lnSpc>
                <a:spcPct val="150000"/>
              </a:lnSpc>
              <a:buFont typeface="Arial" panose="020B0604020202020204"/>
              <a:buNone/>
            </a:pPr>
            <a:r>
              <a:rPr lang="en-US" altLang="zh-CN" sz="1600" dirty="0" err="1">
                <a:solidFill>
                  <a:schemeClr val="tx1"/>
                </a:solidFill>
              </a:rPr>
              <a:t>colsample_bytree</a:t>
            </a:r>
            <a:r>
              <a:rPr lang="zh-CN" altLang="en-US" sz="1600" dirty="0">
                <a:solidFill>
                  <a:schemeClr val="tx1"/>
                </a:solidFill>
              </a:rPr>
              <a:t>，训练特征采样率（列采样）</a:t>
            </a:r>
          </a:p>
          <a:p>
            <a:pPr marL="0" indent="0">
              <a:lnSpc>
                <a:spcPct val="150000"/>
              </a:lnSpc>
              <a:buFont typeface="Arial" panose="020B0604020202020204"/>
              <a:buNone/>
            </a:pPr>
            <a:endParaRPr lang="zh-CN" altLang="en-US" sz="1600" dirty="0">
              <a:solidFill>
                <a:schemeClr val="tx1"/>
              </a:solidFill>
            </a:endParaRPr>
          </a:p>
          <a:p>
            <a:pPr marL="0" indent="0">
              <a:lnSpc>
                <a:spcPct val="150000"/>
              </a:lnSpc>
              <a:buFont typeface="Arial" panose="020B0604020202020204"/>
              <a:buNone/>
            </a:pPr>
            <a:endParaRPr lang="en-US" altLang="zh-CN" sz="1600" dirty="0">
              <a:solidFill>
                <a:schemeClr val="tx1"/>
              </a:solidFill>
            </a:endParaRPr>
          </a:p>
        </p:txBody>
      </p:sp>
    </p:spTree>
    <p:extLst>
      <p:ext uri="{BB962C8B-B14F-4D97-AF65-F5344CB8AC3E}">
        <p14:creationId xmlns:p14="http://schemas.microsoft.com/office/powerpoint/2010/main" val="11680688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XGBoost</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600" dirty="0" err="1">
                <a:solidFill>
                  <a:srgbClr val="FF0000"/>
                </a:solidFill>
              </a:rPr>
              <a:t>XGBoost</a:t>
            </a:r>
            <a:r>
              <a:rPr lang="zh-CN" altLang="en-US" sz="1600" dirty="0">
                <a:solidFill>
                  <a:srgbClr val="FF0000"/>
                </a:solidFill>
              </a:rPr>
              <a:t> </a:t>
            </a:r>
            <a:r>
              <a:rPr lang="en-US" altLang="zh-CN" sz="1600" dirty="0">
                <a:solidFill>
                  <a:srgbClr val="FF0000"/>
                </a:solidFill>
              </a:rPr>
              <a:t>VS</a:t>
            </a:r>
            <a:r>
              <a:rPr lang="zh-CN" altLang="en-US" sz="1600" dirty="0">
                <a:solidFill>
                  <a:srgbClr val="FF0000"/>
                </a:solidFill>
              </a:rPr>
              <a:t> </a:t>
            </a:r>
            <a:r>
              <a:rPr lang="en-US" altLang="zh-CN" sz="1600" dirty="0" err="1">
                <a:solidFill>
                  <a:srgbClr val="FF0000"/>
                </a:solidFill>
              </a:rPr>
              <a:t>LightGBM</a:t>
            </a:r>
            <a:endParaRPr lang="en-US" altLang="zh-CN" sz="1600" dirty="0">
              <a:solidFill>
                <a:srgbClr val="FF0000"/>
              </a:solidFill>
            </a:endParaRPr>
          </a:p>
          <a:p>
            <a:pPr marL="0" indent="0">
              <a:lnSpc>
                <a:spcPct val="150000"/>
              </a:lnSpc>
              <a:buNone/>
            </a:pPr>
            <a:r>
              <a:rPr lang="en-US" altLang="zh-CN" sz="1600" dirty="0" err="1">
                <a:solidFill>
                  <a:schemeClr val="tx1"/>
                </a:solidFill>
              </a:rPr>
              <a:t>XGBoost</a:t>
            </a:r>
            <a:r>
              <a:rPr lang="zh-CN" altLang="en-US" sz="1600" dirty="0">
                <a:solidFill>
                  <a:schemeClr val="tx1"/>
                </a:solidFill>
              </a:rPr>
              <a:t>效果相对</a:t>
            </a:r>
            <a:r>
              <a:rPr lang="en-US" altLang="zh-CN" sz="1600" dirty="0" err="1">
                <a:solidFill>
                  <a:schemeClr val="tx1"/>
                </a:solidFill>
              </a:rPr>
              <a:t>LightGBM</a:t>
            </a:r>
            <a:r>
              <a:rPr lang="zh-CN" altLang="en-US" sz="1600" dirty="0">
                <a:solidFill>
                  <a:schemeClr val="tx1"/>
                </a:solidFill>
              </a:rPr>
              <a:t>可能会好一些</a:t>
            </a:r>
            <a:endParaRPr lang="en-US" altLang="zh-CN" sz="1600" dirty="0">
              <a:solidFill>
                <a:schemeClr val="tx1"/>
              </a:solidFill>
            </a:endParaRPr>
          </a:p>
          <a:p>
            <a:pPr marL="0" indent="0">
              <a:lnSpc>
                <a:spcPct val="150000"/>
              </a:lnSpc>
              <a:buNone/>
            </a:pPr>
            <a:r>
              <a:rPr lang="en-US" altLang="zh-CN" sz="1600" dirty="0">
                <a:solidFill>
                  <a:schemeClr val="tx1"/>
                </a:solidFill>
              </a:rPr>
              <a:t>import </a:t>
            </a:r>
            <a:r>
              <a:rPr lang="en-US" altLang="zh-CN" sz="1600" dirty="0" err="1">
                <a:solidFill>
                  <a:schemeClr val="tx1"/>
                </a:solidFill>
              </a:rPr>
              <a:t>xgboost</a:t>
            </a:r>
            <a:r>
              <a:rPr lang="en-US" altLang="zh-CN" sz="1600" dirty="0">
                <a:solidFill>
                  <a:schemeClr val="tx1"/>
                </a:solidFill>
              </a:rPr>
              <a:t> as </a:t>
            </a:r>
            <a:r>
              <a:rPr lang="en-US" altLang="zh-CN" sz="1600" dirty="0" err="1">
                <a:solidFill>
                  <a:schemeClr val="tx1"/>
                </a:solidFill>
              </a:rPr>
              <a:t>xgb</a:t>
            </a:r>
            <a:endParaRPr lang="en-US" altLang="zh-CN" sz="1600" dirty="0">
              <a:solidFill>
                <a:schemeClr val="tx1"/>
              </a:solidFill>
            </a:endParaRPr>
          </a:p>
          <a:p>
            <a:pPr marL="0" indent="0">
              <a:lnSpc>
                <a:spcPct val="150000"/>
              </a:lnSpc>
              <a:buNone/>
            </a:pPr>
            <a:r>
              <a:rPr lang="en-US" altLang="zh-CN" sz="1600" dirty="0" err="1">
                <a:solidFill>
                  <a:schemeClr val="tx1"/>
                </a:solidFill>
              </a:rPr>
              <a:t>model_xgb</a:t>
            </a:r>
            <a:r>
              <a:rPr lang="en-US" altLang="zh-CN" sz="1600" dirty="0">
                <a:solidFill>
                  <a:schemeClr val="tx1"/>
                </a:solidFill>
              </a:rPr>
              <a:t> = </a:t>
            </a:r>
            <a:r>
              <a:rPr lang="en-US" altLang="zh-CN" sz="1600" dirty="0" err="1">
                <a:solidFill>
                  <a:schemeClr val="tx1"/>
                </a:solidFill>
              </a:rPr>
              <a:t>xgb.XGBClassifier</a:t>
            </a:r>
            <a:r>
              <a:rPr lang="en-US" altLang="zh-CN" sz="1600" dirty="0">
                <a:solidFill>
                  <a:schemeClr val="tx1"/>
                </a:solidFill>
              </a:rPr>
              <a:t>(</a:t>
            </a:r>
          </a:p>
          <a:p>
            <a:pPr marL="0" indent="0">
              <a:lnSpc>
                <a:spcPct val="150000"/>
              </a:lnSpc>
              <a:buNone/>
            </a:pPr>
            <a:r>
              <a:rPr lang="en-US" altLang="zh-CN" sz="1600" dirty="0">
                <a:solidFill>
                  <a:schemeClr val="tx1"/>
                </a:solidFill>
              </a:rPr>
              <a:t>            </a:t>
            </a:r>
            <a:r>
              <a:rPr lang="en-US" altLang="zh-CN" sz="1600" dirty="0" err="1">
                <a:solidFill>
                  <a:schemeClr val="tx1"/>
                </a:solidFill>
              </a:rPr>
              <a:t>max_depth</a:t>
            </a:r>
            <a:r>
              <a:rPr lang="en-US" altLang="zh-CN" sz="1600" dirty="0">
                <a:solidFill>
                  <a:schemeClr val="tx1"/>
                </a:solidFill>
              </a:rPr>
              <a:t>=6, </a:t>
            </a:r>
            <a:r>
              <a:rPr lang="en-US" altLang="zh-CN" sz="1600" dirty="0" err="1">
                <a:solidFill>
                  <a:schemeClr val="tx1"/>
                </a:solidFill>
              </a:rPr>
              <a:t>learning_rate</a:t>
            </a:r>
            <a:r>
              <a:rPr lang="en-US" altLang="zh-CN" sz="1600" dirty="0">
                <a:solidFill>
                  <a:schemeClr val="tx1"/>
                </a:solidFill>
              </a:rPr>
              <a:t>=0.05, </a:t>
            </a:r>
            <a:r>
              <a:rPr lang="en-US" altLang="zh-CN" sz="1600" dirty="0" err="1">
                <a:solidFill>
                  <a:schemeClr val="tx1"/>
                </a:solidFill>
              </a:rPr>
              <a:t>n_estimators</a:t>
            </a:r>
            <a:r>
              <a:rPr lang="en-US" altLang="zh-CN" sz="1600" dirty="0">
                <a:solidFill>
                  <a:schemeClr val="tx1"/>
                </a:solidFill>
              </a:rPr>
              <a:t>=2000, </a:t>
            </a:r>
          </a:p>
          <a:p>
            <a:pPr marL="0" indent="0">
              <a:lnSpc>
                <a:spcPct val="150000"/>
              </a:lnSpc>
              <a:buNone/>
            </a:pPr>
            <a:r>
              <a:rPr lang="en-US" altLang="zh-CN" sz="1600" dirty="0">
                <a:solidFill>
                  <a:schemeClr val="tx1"/>
                </a:solidFill>
              </a:rPr>
              <a:t>            objective='</a:t>
            </a:r>
            <a:r>
              <a:rPr lang="en-US" altLang="zh-CN" sz="1600" dirty="0" err="1">
                <a:solidFill>
                  <a:schemeClr val="tx1"/>
                </a:solidFill>
              </a:rPr>
              <a:t>binary:logistic</a:t>
            </a:r>
            <a:r>
              <a:rPr lang="en-US" altLang="zh-CN" sz="1600" dirty="0">
                <a:solidFill>
                  <a:schemeClr val="tx1"/>
                </a:solidFill>
              </a:rPr>
              <a:t>', </a:t>
            </a:r>
            <a:r>
              <a:rPr lang="en-US" altLang="zh-CN" sz="1600" dirty="0" err="1">
                <a:solidFill>
                  <a:schemeClr val="tx1"/>
                </a:solidFill>
              </a:rPr>
              <a:t>tree_method</a:t>
            </a:r>
            <a:r>
              <a:rPr lang="en-US" altLang="zh-CN" sz="1600" dirty="0">
                <a:solidFill>
                  <a:schemeClr val="tx1"/>
                </a:solidFill>
              </a:rPr>
              <a:t>='</a:t>
            </a:r>
            <a:r>
              <a:rPr lang="en-US" altLang="zh-CN" sz="1600" dirty="0" err="1">
                <a:solidFill>
                  <a:schemeClr val="tx1"/>
                </a:solidFill>
              </a:rPr>
              <a:t>gpu_hist</a:t>
            </a:r>
            <a:r>
              <a:rPr lang="en-US" altLang="zh-CN" sz="1600" dirty="0">
                <a:solidFill>
                  <a:schemeClr val="tx1"/>
                </a:solidFill>
              </a:rPr>
              <a:t>', </a:t>
            </a:r>
          </a:p>
          <a:p>
            <a:pPr marL="0" indent="0">
              <a:lnSpc>
                <a:spcPct val="150000"/>
              </a:lnSpc>
              <a:buNone/>
            </a:pPr>
            <a:r>
              <a:rPr lang="en-US" altLang="zh-CN" sz="1600" dirty="0">
                <a:solidFill>
                  <a:schemeClr val="tx1"/>
                </a:solidFill>
              </a:rPr>
              <a:t>            subsample=0.8, </a:t>
            </a:r>
            <a:r>
              <a:rPr lang="en-US" altLang="zh-CN" sz="1600" dirty="0" err="1">
                <a:solidFill>
                  <a:schemeClr val="tx1"/>
                </a:solidFill>
              </a:rPr>
              <a:t>colsample_bytree</a:t>
            </a:r>
            <a:r>
              <a:rPr lang="en-US" altLang="zh-CN" sz="1600" dirty="0">
                <a:solidFill>
                  <a:schemeClr val="tx1"/>
                </a:solidFill>
              </a:rPr>
              <a:t>=0.8, </a:t>
            </a:r>
          </a:p>
          <a:p>
            <a:pPr marL="0" indent="0">
              <a:lnSpc>
                <a:spcPct val="150000"/>
              </a:lnSpc>
              <a:buNone/>
            </a:pPr>
            <a:r>
              <a:rPr lang="en-US" altLang="zh-CN" sz="1600" dirty="0">
                <a:solidFill>
                  <a:schemeClr val="tx1"/>
                </a:solidFill>
              </a:rPr>
              <a:t>            </a:t>
            </a:r>
            <a:r>
              <a:rPr lang="en-US" altLang="zh-CN" sz="1600" dirty="0" err="1">
                <a:solidFill>
                  <a:schemeClr val="tx1"/>
                </a:solidFill>
              </a:rPr>
              <a:t>min_child_samples</a:t>
            </a:r>
            <a:r>
              <a:rPr lang="en-US" altLang="zh-CN" sz="1600" dirty="0">
                <a:solidFill>
                  <a:schemeClr val="tx1"/>
                </a:solidFill>
              </a:rPr>
              <a:t>=3, </a:t>
            </a:r>
            <a:r>
              <a:rPr lang="en-US" altLang="zh-CN" sz="1600" dirty="0" err="1">
                <a:solidFill>
                  <a:schemeClr val="tx1"/>
                </a:solidFill>
              </a:rPr>
              <a:t>eval_metric</a:t>
            </a:r>
            <a:r>
              <a:rPr lang="en-US" altLang="zh-CN" sz="1600" dirty="0">
                <a:solidFill>
                  <a:schemeClr val="tx1"/>
                </a:solidFill>
              </a:rPr>
              <a:t>='</a:t>
            </a:r>
            <a:r>
              <a:rPr lang="en-US" altLang="zh-CN" sz="1600" dirty="0" err="1">
                <a:solidFill>
                  <a:schemeClr val="tx1"/>
                </a:solidFill>
              </a:rPr>
              <a:t>auc</a:t>
            </a:r>
            <a:r>
              <a:rPr lang="en-US" altLang="zh-CN" sz="1600" dirty="0">
                <a:solidFill>
                  <a:schemeClr val="tx1"/>
                </a:solidFill>
              </a:rPr>
              <a:t>', </a:t>
            </a:r>
            <a:r>
              <a:rPr lang="en-US" altLang="zh-CN" sz="1600" dirty="0" err="1">
                <a:solidFill>
                  <a:schemeClr val="tx1"/>
                </a:solidFill>
              </a:rPr>
              <a:t>reg_lambda</a:t>
            </a:r>
            <a:r>
              <a:rPr lang="en-US" altLang="zh-CN" sz="1600" dirty="0">
                <a:solidFill>
                  <a:schemeClr val="tx1"/>
                </a:solidFill>
              </a:rPr>
              <a:t>=0.5</a:t>
            </a:r>
          </a:p>
          <a:p>
            <a:pPr marL="0" indent="0">
              <a:lnSpc>
                <a:spcPct val="150000"/>
              </a:lnSpc>
              <a:buNone/>
            </a:pPr>
            <a:r>
              <a:rPr lang="en-US" altLang="zh-CN" sz="1600" dirty="0">
                <a:solidFill>
                  <a:schemeClr val="tx1"/>
                </a:solidFill>
              </a:rPr>
              <a:t>        )</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236283"/>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err="1">
                <a:solidFill>
                  <a:schemeClr val="tx1"/>
                </a:solidFill>
              </a:rPr>
              <a:t>max_depth</a:t>
            </a:r>
            <a:r>
              <a:rPr lang="en-US" altLang="zh-CN" sz="1600" dirty="0">
                <a:solidFill>
                  <a:schemeClr val="tx1"/>
                </a:solidFill>
              </a:rPr>
              <a:t> </a:t>
            </a:r>
            <a:r>
              <a:rPr lang="zh-CN" altLang="en-US" sz="1600" dirty="0">
                <a:solidFill>
                  <a:schemeClr val="tx1"/>
                </a:solidFill>
              </a:rPr>
              <a:t>，树的最大深度</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learning_rate</a:t>
            </a:r>
            <a:r>
              <a:rPr lang="en-US" altLang="zh-CN" sz="1600" dirty="0">
                <a:solidFill>
                  <a:schemeClr val="tx1"/>
                </a:solidFill>
              </a:rPr>
              <a:t>, </a:t>
            </a:r>
            <a:r>
              <a:rPr lang="zh-CN" altLang="en-US" sz="1600" dirty="0">
                <a:solidFill>
                  <a:schemeClr val="tx1"/>
                </a:solidFill>
              </a:rPr>
              <a:t>学习率</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reg_lambda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a:t>
            </a:r>
            <a:endParaRPr lang="en-US" altLang="zh-CN" sz="1600" dirty="0">
              <a:solidFill>
                <a:schemeClr val="tx1"/>
              </a:solidFill>
            </a:endParaRPr>
          </a:p>
          <a:p>
            <a:pPr marL="0" indent="0">
              <a:lnSpc>
                <a:spcPct val="150000"/>
              </a:lnSpc>
              <a:buNone/>
            </a:pPr>
            <a:r>
              <a:rPr lang="en-US" altLang="zh-CN" sz="1600" dirty="0" err="1">
                <a:solidFill>
                  <a:schemeClr val="tx1"/>
                </a:solidFill>
              </a:rPr>
              <a:t>n_estimators</a:t>
            </a:r>
            <a:r>
              <a:rPr lang="zh-CN" altLang="en-US" sz="1600" dirty="0">
                <a:solidFill>
                  <a:schemeClr val="tx1"/>
                </a:solidFill>
              </a:rPr>
              <a:t>，树的个数，相当于训练的轮数</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objective</a:t>
            </a:r>
            <a:r>
              <a:rPr lang="zh-CN" altLang="en-US" sz="1600" dirty="0">
                <a:solidFill>
                  <a:schemeClr val="tx1"/>
                </a:solidFill>
              </a:rPr>
              <a:t>，目标函数</a:t>
            </a:r>
            <a:r>
              <a:rPr lang="en-US" altLang="zh-CN" sz="1600" dirty="0">
                <a:solidFill>
                  <a:schemeClr val="tx1"/>
                </a:solidFill>
              </a:rPr>
              <a:t>, </a:t>
            </a:r>
            <a:r>
              <a:rPr lang="en-US" altLang="zh-CN" sz="1600" dirty="0" err="1">
                <a:solidFill>
                  <a:schemeClr val="tx1"/>
                </a:solidFill>
              </a:rPr>
              <a:t>binary:logistic</a:t>
            </a:r>
            <a:r>
              <a:rPr lang="en-US" altLang="zh-CN" sz="1600" dirty="0">
                <a:solidFill>
                  <a:schemeClr val="tx1"/>
                </a:solidFill>
              </a:rPr>
              <a:t> </a:t>
            </a:r>
            <a:r>
              <a:rPr lang="zh-CN" altLang="en-US" sz="1600" dirty="0">
                <a:solidFill>
                  <a:schemeClr val="tx1"/>
                </a:solidFill>
              </a:rPr>
              <a:t>用于二分类任务</a:t>
            </a:r>
          </a:p>
          <a:p>
            <a:pPr marL="0" indent="0">
              <a:lnSpc>
                <a:spcPct val="150000"/>
              </a:lnSpc>
              <a:buFont typeface="Arial" panose="020B0604020202020204"/>
              <a:buNone/>
            </a:pPr>
            <a:r>
              <a:rPr lang="en-US" altLang="zh-CN" sz="1600" dirty="0" err="1">
                <a:solidFill>
                  <a:schemeClr val="tx1"/>
                </a:solidFill>
              </a:rPr>
              <a:t>tree_method</a:t>
            </a:r>
            <a:r>
              <a:rPr lang="en-US" altLang="zh-CN" sz="1600" dirty="0">
                <a:solidFill>
                  <a:schemeClr val="tx1"/>
                </a:solidFill>
              </a:rPr>
              <a:t>, </a:t>
            </a:r>
            <a:r>
              <a:rPr lang="zh-CN" altLang="en-US" sz="1600" dirty="0">
                <a:solidFill>
                  <a:schemeClr val="tx1"/>
                </a:solidFill>
              </a:rPr>
              <a:t>使用功能的树的构建方法，</a:t>
            </a:r>
            <a:r>
              <a:rPr lang="en-US" altLang="zh-CN" sz="1600" dirty="0">
                <a:solidFill>
                  <a:schemeClr val="tx1"/>
                </a:solidFill>
              </a:rPr>
              <a:t>hist</a:t>
            </a:r>
            <a:r>
              <a:rPr lang="zh-CN" altLang="en-US" sz="1600" dirty="0">
                <a:solidFill>
                  <a:schemeClr val="tx1"/>
                </a:solidFill>
              </a:rPr>
              <a:t>代表使用直方图优化的近似贪婪算法</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subsample</a:t>
            </a:r>
            <a:r>
              <a:rPr lang="zh-CN" altLang="en-US" sz="1600" dirty="0">
                <a:solidFill>
                  <a:schemeClr val="tx1"/>
                </a:solidFill>
              </a:rPr>
              <a:t>，训练样本采样率（行采样）</a:t>
            </a:r>
          </a:p>
          <a:p>
            <a:pPr marL="0" indent="0">
              <a:lnSpc>
                <a:spcPct val="150000"/>
              </a:lnSpc>
              <a:buFont typeface="Arial" panose="020B0604020202020204"/>
              <a:buNone/>
            </a:pPr>
            <a:r>
              <a:rPr lang="en-US" altLang="zh-CN" sz="1600" dirty="0" err="1">
                <a:solidFill>
                  <a:schemeClr val="tx1"/>
                </a:solidFill>
              </a:rPr>
              <a:t>colsample_bytree</a:t>
            </a:r>
            <a:r>
              <a:rPr lang="zh-CN" altLang="en-US" sz="1600" dirty="0">
                <a:solidFill>
                  <a:schemeClr val="tx1"/>
                </a:solidFill>
              </a:rPr>
              <a:t>，训练特征采样率（列采样）</a:t>
            </a:r>
            <a:endParaRPr lang="en-US" altLang="zh-CN"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p:txBody>
      </p:sp>
      <p:sp>
        <p:nvSpPr>
          <p:cNvPr id="7" name="文本框 6">
            <a:extLst>
              <a:ext uri="{FF2B5EF4-FFF2-40B4-BE49-F238E27FC236}">
                <a16:creationId xmlns:a16="http://schemas.microsoft.com/office/drawing/2014/main" id="{D960DE6C-B1EC-4ED4-82DB-4FF6B3349B86}"/>
              </a:ext>
            </a:extLst>
          </p:cNvPr>
          <p:cNvSpPr txBox="1"/>
          <p:nvPr/>
        </p:nvSpPr>
        <p:spPr>
          <a:xfrm>
            <a:off x="6211626" y="5972690"/>
            <a:ext cx="5732559"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1800" dirty="0">
                <a:solidFill>
                  <a:schemeClr val="tx1"/>
                </a:solidFill>
              </a:rPr>
              <a:t>subsample, </a:t>
            </a:r>
            <a:r>
              <a:rPr lang="en-US" altLang="zh-CN" sz="1800" dirty="0" err="1">
                <a:solidFill>
                  <a:schemeClr val="tx1"/>
                </a:solidFill>
              </a:rPr>
              <a:t>colsample_bytree</a:t>
            </a:r>
            <a:r>
              <a:rPr lang="zh-CN" altLang="en-US" sz="1800" dirty="0">
                <a:solidFill>
                  <a:schemeClr val="tx1"/>
                </a:solidFill>
              </a:rPr>
              <a:t>是个值得调参的参数，</a:t>
            </a:r>
            <a:endParaRPr lang="en-US" altLang="zh-CN" sz="1800" dirty="0">
              <a:solidFill>
                <a:schemeClr val="tx1"/>
              </a:solidFill>
            </a:endParaRPr>
          </a:p>
          <a:p>
            <a:r>
              <a:rPr lang="zh-CN" altLang="en-US" sz="1800" dirty="0">
                <a:solidFill>
                  <a:schemeClr val="tx1"/>
                </a:solidFill>
              </a:rPr>
              <a:t>典型的取值为</a:t>
            </a:r>
            <a:r>
              <a:rPr lang="en-US" altLang="zh-CN" sz="1800" dirty="0">
                <a:solidFill>
                  <a:schemeClr val="tx1"/>
                </a:solidFill>
              </a:rPr>
              <a:t>0.5-1</a:t>
            </a:r>
            <a:r>
              <a:rPr lang="zh-CN" altLang="en-US" sz="1800" dirty="0">
                <a:solidFill>
                  <a:schemeClr val="tx1"/>
                </a:solidFill>
              </a:rPr>
              <a:t>（取</a:t>
            </a:r>
            <a:r>
              <a:rPr lang="en-US" altLang="zh-CN" sz="1800" dirty="0">
                <a:solidFill>
                  <a:schemeClr val="tx1"/>
                </a:solidFill>
              </a:rPr>
              <a:t>0</a:t>
            </a:r>
            <a:r>
              <a:rPr lang="en-US" altLang="zh-CN" dirty="0">
                <a:solidFill>
                  <a:schemeClr val="tx1"/>
                </a:solidFill>
              </a:rPr>
              <a:t>.</a:t>
            </a:r>
            <a:r>
              <a:rPr lang="en-US" altLang="zh-CN" sz="1800" dirty="0">
                <a:solidFill>
                  <a:schemeClr val="tx1"/>
                </a:solidFill>
              </a:rPr>
              <a:t>7</a:t>
            </a:r>
            <a:r>
              <a:rPr lang="zh-CN" altLang="en-US" sz="1800" dirty="0">
                <a:solidFill>
                  <a:schemeClr val="tx1"/>
                </a:solidFill>
              </a:rPr>
              <a:t>效果</a:t>
            </a:r>
            <a:r>
              <a:rPr lang="zh-CN" altLang="en-US" dirty="0">
                <a:solidFill>
                  <a:schemeClr val="tx1"/>
                </a:solidFill>
              </a:rPr>
              <a:t>可能更好）</a:t>
            </a:r>
            <a:endParaRPr lang="zh-CN" altLang="en-US" dirty="0"/>
          </a:p>
        </p:txBody>
      </p:sp>
      <p:sp>
        <p:nvSpPr>
          <p:cNvPr id="3" name="箭头: 下 2">
            <a:extLst>
              <a:ext uri="{FF2B5EF4-FFF2-40B4-BE49-F238E27FC236}">
                <a16:creationId xmlns:a16="http://schemas.microsoft.com/office/drawing/2014/main" id="{87500C56-CEED-4DB0-A8CD-F835A55297F1}"/>
              </a:ext>
            </a:extLst>
          </p:cNvPr>
          <p:cNvSpPr/>
          <p:nvPr/>
        </p:nvSpPr>
        <p:spPr>
          <a:xfrm>
            <a:off x="8490065" y="5621717"/>
            <a:ext cx="410095" cy="413323"/>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extLst>
      <p:ext uri="{BB962C8B-B14F-4D97-AF65-F5344CB8AC3E}">
        <p14:creationId xmlns:p14="http://schemas.microsoft.com/office/powerpoint/2010/main" val="16647892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XGBoost</a:t>
            </a:r>
            <a:endParaRPr lang="zh-CN" altLang="zh-CN" dirty="0"/>
          </a:p>
        </p:txBody>
      </p:sp>
      <p:sp>
        <p:nvSpPr>
          <p:cNvPr id="164" name="Content Placeholder 2"/>
          <p:cNvSpPr txBox="1">
            <a:spLocks noGrp="1"/>
          </p:cNvSpPr>
          <p:nvPr>
            <p:ph type="body" idx="1"/>
          </p:nvPr>
        </p:nvSpPr>
        <p:spPr>
          <a:xfrm>
            <a:off x="363682" y="1139159"/>
            <a:ext cx="5937365" cy="4385434"/>
          </a:xfrm>
          <a:prstGeom prst="rect">
            <a:avLst/>
          </a:prstGeom>
        </p:spPr>
        <p:txBody>
          <a:bodyPr>
            <a:noAutofit/>
          </a:bodyPr>
          <a:lstStyle/>
          <a:p>
            <a:pPr>
              <a:lnSpc>
                <a:spcPct val="150000"/>
              </a:lnSpc>
            </a:pPr>
            <a:r>
              <a:rPr lang="zh-CN" altLang="en-US" sz="1600" dirty="0">
                <a:solidFill>
                  <a:srgbClr val="FF0000"/>
                </a:solidFill>
              </a:rPr>
              <a:t>模型参数调参：</a:t>
            </a:r>
            <a:endParaRPr lang="en-US" altLang="zh-CN" sz="1600" dirty="0">
              <a:solidFill>
                <a:srgbClr val="FF0000"/>
              </a:solidFill>
            </a:endParaRPr>
          </a:p>
          <a:p>
            <a:pPr marL="0" indent="0">
              <a:lnSpc>
                <a:spcPct val="150000"/>
              </a:lnSpc>
              <a:buFont typeface="Arial" panose="020B0604020202020204"/>
              <a:buNone/>
            </a:pPr>
            <a:r>
              <a:rPr lang="en-US" altLang="zh-CN" sz="1600" dirty="0" err="1">
                <a:solidFill>
                  <a:schemeClr val="tx1"/>
                </a:solidFill>
              </a:rPr>
              <a:t>n_estimatores</a:t>
            </a:r>
            <a:r>
              <a:rPr lang="zh-CN" altLang="en-US" sz="1600" dirty="0">
                <a:solidFill>
                  <a:schemeClr val="tx1"/>
                </a:solidFill>
              </a:rPr>
              <a:t>：总共迭代的次数，即决策树的个数</a:t>
            </a:r>
          </a:p>
          <a:p>
            <a:pPr marL="0" indent="0">
              <a:lnSpc>
                <a:spcPct val="150000"/>
              </a:lnSpc>
              <a:buFont typeface="Arial" panose="020B0604020202020204"/>
              <a:buNone/>
            </a:pPr>
            <a:r>
              <a:rPr lang="en-US" altLang="zh-CN" sz="1600" dirty="0" err="1">
                <a:solidFill>
                  <a:schemeClr val="tx1"/>
                </a:solidFill>
              </a:rPr>
              <a:t>early_stopping_rounds</a:t>
            </a:r>
            <a:r>
              <a:rPr lang="zh-CN" altLang="en-US" sz="1600" dirty="0">
                <a:solidFill>
                  <a:schemeClr val="tx1"/>
                </a:solidFill>
              </a:rPr>
              <a:t>：</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含义：在验证集上，连续</a:t>
            </a:r>
            <a:r>
              <a:rPr lang="en-US" altLang="zh-CN" sz="1600" dirty="0">
                <a:solidFill>
                  <a:schemeClr val="tx1"/>
                </a:solidFill>
              </a:rPr>
              <a:t>n</a:t>
            </a:r>
            <a:r>
              <a:rPr lang="zh-CN" altLang="en-US" sz="1600" dirty="0">
                <a:solidFill>
                  <a:schemeClr val="tx1"/>
                </a:solidFill>
              </a:rPr>
              <a:t>次迭代，分数没有提高，就终止训练</a:t>
            </a:r>
          </a:p>
          <a:p>
            <a:pPr marL="0" indent="0">
              <a:lnSpc>
                <a:spcPct val="150000"/>
              </a:lnSpc>
              <a:buFont typeface="Arial" panose="020B0604020202020204"/>
              <a:buNone/>
            </a:pPr>
            <a:r>
              <a:rPr lang="zh-CN" altLang="en-US" sz="1600" dirty="0">
                <a:solidFill>
                  <a:schemeClr val="tx1"/>
                </a:solidFill>
              </a:rPr>
              <a:t>    调参：防止</a:t>
            </a:r>
            <a:r>
              <a:rPr lang="en-US" altLang="zh-CN" sz="1600" dirty="0">
                <a:solidFill>
                  <a:schemeClr val="tx1"/>
                </a:solidFill>
              </a:rPr>
              <a:t>overfitting</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max_depth</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含义：树的深度，默认值为</a:t>
            </a:r>
            <a:r>
              <a:rPr lang="en-US" altLang="zh-CN" sz="1600" dirty="0">
                <a:solidFill>
                  <a:schemeClr val="tx1"/>
                </a:solidFill>
              </a:rPr>
              <a:t>6</a:t>
            </a:r>
            <a:r>
              <a:rPr lang="zh-CN" altLang="en-US" sz="1600" dirty="0">
                <a:solidFill>
                  <a:schemeClr val="tx1"/>
                </a:solidFill>
              </a:rPr>
              <a:t>，典型值</a:t>
            </a:r>
            <a:r>
              <a:rPr lang="en-US" altLang="zh-CN" sz="1600" dirty="0">
                <a:solidFill>
                  <a:schemeClr val="tx1"/>
                </a:solidFill>
              </a:rPr>
              <a:t>3-10</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调参：值越大，越容易过拟合；值越小，越容易欠拟合</a:t>
            </a:r>
          </a:p>
          <a:p>
            <a:pPr marL="0" indent="0">
              <a:lnSpc>
                <a:spcPct val="150000"/>
              </a:lnSpc>
              <a:buFont typeface="Arial" panose="020B0604020202020204"/>
              <a:buNone/>
            </a:pPr>
            <a:r>
              <a:rPr lang="en-US" altLang="zh-CN" sz="1600" dirty="0" err="1">
                <a:solidFill>
                  <a:schemeClr val="tx1"/>
                </a:solidFill>
              </a:rPr>
              <a:t>min_child_weight</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含义：默认值为</a:t>
            </a:r>
            <a:r>
              <a:rPr lang="en-US" altLang="zh-CN" sz="1600" dirty="0">
                <a:solidFill>
                  <a:schemeClr val="tx1"/>
                </a:solidFill>
              </a:rPr>
              <a:t>1</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调参：值越大，越容易欠拟合；值越小，越容易过拟合（值较大时，避免模型学习到局部的特殊样本）</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119905"/>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a:solidFill>
                  <a:schemeClr val="tx1"/>
                </a:solidFill>
              </a:rPr>
              <a:t>subsample</a:t>
            </a: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含义：训练每棵树时，使用的数据占全部训练集的比例。默认值为</a:t>
            </a:r>
            <a:r>
              <a:rPr lang="en-US" altLang="zh-CN" sz="1600" dirty="0">
                <a:solidFill>
                  <a:schemeClr val="tx1"/>
                </a:solidFill>
              </a:rPr>
              <a:t>1</a:t>
            </a:r>
            <a:r>
              <a:rPr lang="zh-CN" altLang="en-US" sz="1600" dirty="0">
                <a:solidFill>
                  <a:schemeClr val="tx1"/>
                </a:solidFill>
              </a:rPr>
              <a:t>，典型值为</a:t>
            </a:r>
            <a:r>
              <a:rPr lang="en-US" altLang="zh-CN" sz="1600" dirty="0">
                <a:solidFill>
                  <a:schemeClr val="tx1"/>
                </a:solidFill>
              </a:rPr>
              <a:t>0.5-1</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调参：防止</a:t>
            </a:r>
            <a:r>
              <a:rPr lang="en-US" altLang="zh-CN" sz="1600" dirty="0">
                <a:solidFill>
                  <a:schemeClr val="tx1"/>
                </a:solidFill>
              </a:rPr>
              <a:t>overfitting</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colsample_bytree</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含义：训练每棵树时，使用的特征占全部特征的比例。默认值为</a:t>
            </a:r>
            <a:r>
              <a:rPr lang="en-US" altLang="zh-CN" sz="1600" dirty="0">
                <a:solidFill>
                  <a:schemeClr val="tx1"/>
                </a:solidFill>
              </a:rPr>
              <a:t>1</a:t>
            </a:r>
            <a:r>
              <a:rPr lang="zh-CN" altLang="en-US" sz="1600" dirty="0">
                <a:solidFill>
                  <a:schemeClr val="tx1"/>
                </a:solidFill>
              </a:rPr>
              <a:t>，典型值为</a:t>
            </a:r>
            <a:r>
              <a:rPr lang="en-US" altLang="zh-CN" sz="1600" dirty="0">
                <a:solidFill>
                  <a:schemeClr val="tx1"/>
                </a:solidFill>
              </a:rPr>
              <a:t>0.5-1</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调参：防止</a:t>
            </a:r>
            <a:r>
              <a:rPr lang="en-US" altLang="zh-CN" sz="1600" dirty="0">
                <a:solidFill>
                  <a:schemeClr val="tx1"/>
                </a:solidFill>
              </a:rPr>
              <a:t>overfitting</a:t>
            </a:r>
            <a:endParaRPr lang="zh-CN" altLang="en-US" sz="1600" dirty="0">
              <a:solidFill>
                <a:schemeClr val="tx1"/>
              </a:solidFill>
            </a:endParaRPr>
          </a:p>
        </p:txBody>
      </p:sp>
    </p:spTree>
    <p:extLst>
      <p:ext uri="{BB962C8B-B14F-4D97-AF65-F5344CB8AC3E}">
        <p14:creationId xmlns:p14="http://schemas.microsoft.com/office/powerpoint/2010/main" val="18826554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XGBoost</a:t>
            </a:r>
            <a:endParaRPr lang="zh-CN" altLang="zh-CN" dirty="0"/>
          </a:p>
        </p:txBody>
      </p:sp>
      <p:sp>
        <p:nvSpPr>
          <p:cNvPr id="164" name="Content Placeholder 2"/>
          <p:cNvSpPr txBox="1">
            <a:spLocks noGrp="1"/>
          </p:cNvSpPr>
          <p:nvPr>
            <p:ph type="body" idx="1"/>
          </p:nvPr>
        </p:nvSpPr>
        <p:spPr>
          <a:xfrm>
            <a:off x="363682" y="1139159"/>
            <a:ext cx="5937365" cy="4385434"/>
          </a:xfrm>
          <a:prstGeom prst="rect">
            <a:avLst/>
          </a:prstGeom>
        </p:spPr>
        <p:txBody>
          <a:bodyPr>
            <a:noAutofit/>
          </a:bodyPr>
          <a:lstStyle/>
          <a:p>
            <a:pPr>
              <a:lnSpc>
                <a:spcPct val="150000"/>
              </a:lnSpc>
            </a:pPr>
            <a:r>
              <a:rPr lang="zh-CN" altLang="en-US" sz="1600" dirty="0">
                <a:solidFill>
                  <a:srgbClr val="FF0000"/>
                </a:solidFill>
              </a:rPr>
              <a:t>学习任务参数：</a:t>
            </a:r>
            <a:endParaRPr lang="en-US" altLang="zh-CN" sz="1600" dirty="0">
              <a:solidFill>
                <a:srgbClr val="FF0000"/>
              </a:solidFill>
            </a:endParaRPr>
          </a:p>
          <a:p>
            <a:pPr marL="0" indent="0">
              <a:lnSpc>
                <a:spcPct val="150000"/>
              </a:lnSpc>
              <a:buFont typeface="Arial" panose="020B0604020202020204"/>
              <a:buNone/>
            </a:pPr>
            <a:r>
              <a:rPr lang="en-US" altLang="zh-CN" sz="1600" dirty="0" err="1">
                <a:solidFill>
                  <a:schemeClr val="tx1"/>
                </a:solidFill>
              </a:rPr>
              <a:t>learning_rate</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含义：学习率，控制每次迭代更新权重时的步长，默认</a:t>
            </a:r>
            <a:r>
              <a:rPr lang="en-US" altLang="zh-CN" sz="1600" dirty="0">
                <a:solidFill>
                  <a:schemeClr val="tx1"/>
                </a:solidFill>
              </a:rPr>
              <a:t>0.3</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调参：值越小，训练越慢， 典型值为</a:t>
            </a:r>
            <a:r>
              <a:rPr lang="en-US" altLang="zh-CN" sz="1600" dirty="0">
                <a:solidFill>
                  <a:schemeClr val="tx1"/>
                </a:solidFill>
              </a:rPr>
              <a:t>0.001-0.05</a:t>
            </a:r>
            <a:endParaRPr lang="zh-CN" altLang="en-US" sz="1600" dirty="0">
              <a:solidFill>
                <a:schemeClr val="tx1"/>
              </a:solidFill>
            </a:endParaRPr>
          </a:p>
          <a:p>
            <a:pPr marL="0" indent="0">
              <a:lnSpc>
                <a:spcPct val="150000"/>
              </a:lnSpc>
              <a:buFont typeface="Arial" panose="020B0604020202020204"/>
              <a:buNone/>
            </a:pPr>
            <a:r>
              <a:rPr lang="en-US" altLang="zh-CN" sz="1600" dirty="0">
                <a:solidFill>
                  <a:schemeClr val="tx1"/>
                </a:solidFill>
              </a:rPr>
              <a:t>objective </a:t>
            </a:r>
            <a:r>
              <a:rPr lang="zh-CN" altLang="en-US" sz="1600" dirty="0">
                <a:solidFill>
                  <a:schemeClr val="tx1"/>
                </a:solidFill>
              </a:rPr>
              <a:t>目标函数</a:t>
            </a:r>
          </a:p>
          <a:p>
            <a:pPr marL="0" indent="0">
              <a:lnSpc>
                <a:spcPct val="150000"/>
              </a:lnSpc>
              <a:buFont typeface="Arial" panose="020B0604020202020204"/>
              <a:buNone/>
            </a:pPr>
            <a:r>
              <a:rPr lang="zh-CN" altLang="en-US" sz="1600" dirty="0">
                <a:solidFill>
                  <a:schemeClr val="tx1"/>
                </a:solidFill>
              </a:rPr>
              <a:t>    回归任务：</a:t>
            </a:r>
            <a:r>
              <a:rPr lang="en-US" altLang="zh-CN" sz="1600" dirty="0" err="1">
                <a:solidFill>
                  <a:schemeClr val="tx1"/>
                </a:solidFill>
              </a:rPr>
              <a:t>reg:linear</a:t>
            </a:r>
            <a:r>
              <a:rPr lang="en-US" altLang="zh-CN" sz="1600" dirty="0">
                <a:solidFill>
                  <a:schemeClr val="tx1"/>
                </a:solidFill>
              </a:rPr>
              <a:t> (</a:t>
            </a:r>
            <a:r>
              <a:rPr lang="zh-CN" altLang="en-US" sz="1600" dirty="0">
                <a:solidFill>
                  <a:schemeClr val="tx1"/>
                </a:solidFill>
              </a:rPr>
              <a:t>默认</a:t>
            </a:r>
            <a:r>
              <a:rPr lang="en-US" altLang="zh-CN" sz="1600" dirty="0">
                <a:solidFill>
                  <a:schemeClr val="tx1"/>
                </a:solidFill>
              </a:rPr>
              <a:t>)</a:t>
            </a:r>
            <a:r>
              <a:rPr lang="zh-CN" altLang="en-US" sz="1600" dirty="0">
                <a:solidFill>
                  <a:schemeClr val="tx1"/>
                </a:solidFill>
              </a:rPr>
              <a:t>，</a:t>
            </a:r>
            <a:r>
              <a:rPr lang="en-US" altLang="zh-CN" sz="1600" dirty="0" err="1">
                <a:solidFill>
                  <a:schemeClr val="tx1"/>
                </a:solidFill>
              </a:rPr>
              <a:t>reg:logistic</a:t>
            </a:r>
            <a:r>
              <a:rPr lang="en-US" altLang="zh-CN" sz="1600" dirty="0">
                <a:solidFill>
                  <a:schemeClr val="tx1"/>
                </a:solidFill>
              </a:rPr>
              <a:t> </a:t>
            </a: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二分类：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binary:logistic</a:t>
            </a:r>
            <a:r>
              <a:rPr lang="en-US" altLang="zh-CN" sz="1600" dirty="0">
                <a:solidFill>
                  <a:schemeClr val="tx1"/>
                </a:solidFill>
              </a:rPr>
              <a:t>   </a:t>
            </a:r>
            <a:r>
              <a:rPr lang="zh-CN" altLang="en-US" sz="1600" dirty="0">
                <a:solidFill>
                  <a:schemeClr val="tx1"/>
                </a:solidFill>
              </a:rPr>
              <a:t>概率 ，</a:t>
            </a:r>
            <a:r>
              <a:rPr lang="en-US" altLang="zh-CN" sz="1600" dirty="0" err="1">
                <a:solidFill>
                  <a:schemeClr val="tx1"/>
                </a:solidFill>
              </a:rPr>
              <a:t>binary:logitraw</a:t>
            </a:r>
            <a:r>
              <a:rPr lang="en-US" altLang="zh-CN" sz="1600" dirty="0">
                <a:solidFill>
                  <a:schemeClr val="tx1"/>
                </a:solidFill>
              </a:rPr>
              <a:t>   </a:t>
            </a:r>
            <a:r>
              <a:rPr lang="zh-CN" altLang="en-US" sz="1600" dirty="0">
                <a:solidFill>
                  <a:schemeClr val="tx1"/>
                </a:solidFill>
              </a:rPr>
              <a:t>类别</a:t>
            </a:r>
            <a:endParaRPr lang="en-US" altLang="zh-CN" sz="1600" dirty="0">
              <a:solidFill>
                <a:schemeClr val="tx1"/>
              </a:solidFill>
            </a:endParaRPr>
          </a:p>
          <a:p>
            <a:pPr marL="0" indent="0">
              <a:lnSpc>
                <a:spcPct val="150000"/>
              </a:lnSpc>
              <a:buFont typeface="Arial" panose="020B0604020202020204"/>
              <a:buNone/>
            </a:pPr>
            <a:r>
              <a:rPr lang="zh-CN" altLang="en-US" sz="1600" dirty="0">
                <a:solidFill>
                  <a:schemeClr val="tx1"/>
                </a:solidFill>
              </a:rPr>
              <a:t> 多分类</a:t>
            </a:r>
          </a:p>
          <a:p>
            <a:pPr marL="0" indent="0">
              <a:lnSpc>
                <a:spcPct val="150000"/>
              </a:lnSpc>
              <a:buFont typeface="Arial" panose="020B0604020202020204"/>
              <a:buNone/>
            </a:pPr>
            <a:r>
              <a:rPr lang="zh-CN" altLang="en-US" sz="1600" dirty="0">
                <a:solidFill>
                  <a:schemeClr val="tx1"/>
                </a:solidFill>
              </a:rPr>
              <a:t>        </a:t>
            </a:r>
            <a:r>
              <a:rPr lang="en-US" altLang="zh-CN" sz="1600" dirty="0">
                <a:solidFill>
                  <a:schemeClr val="tx1"/>
                </a:solidFill>
              </a:rPr>
              <a:t>multi</a:t>
            </a:r>
            <a:r>
              <a:rPr lang="zh-CN" altLang="en-US" sz="1600" dirty="0">
                <a:solidFill>
                  <a:schemeClr val="tx1"/>
                </a:solidFill>
              </a:rPr>
              <a:t>：</a:t>
            </a:r>
            <a:r>
              <a:rPr lang="en-US" altLang="zh-CN" sz="1600" dirty="0" err="1">
                <a:solidFill>
                  <a:schemeClr val="tx1"/>
                </a:solidFill>
              </a:rPr>
              <a:t>softmax</a:t>
            </a:r>
            <a:r>
              <a:rPr lang="en-US" altLang="zh-CN" sz="1600" dirty="0">
                <a:solidFill>
                  <a:schemeClr val="tx1"/>
                </a:solidFill>
              </a:rPr>
              <a:t>  </a:t>
            </a:r>
            <a:r>
              <a:rPr lang="en-US" altLang="zh-CN" sz="1600" dirty="0" err="1">
                <a:solidFill>
                  <a:schemeClr val="tx1"/>
                </a:solidFill>
              </a:rPr>
              <a:t>num_class</a:t>
            </a:r>
            <a:r>
              <a:rPr lang="en-US" altLang="zh-CN" sz="1600" dirty="0">
                <a:solidFill>
                  <a:schemeClr val="tx1"/>
                </a:solidFill>
              </a:rPr>
              <a:t>=n   </a:t>
            </a:r>
            <a:r>
              <a:rPr lang="zh-CN" altLang="en-US" sz="1600" dirty="0">
                <a:solidFill>
                  <a:schemeClr val="tx1"/>
                </a:solidFill>
              </a:rPr>
              <a:t>返回类别</a:t>
            </a:r>
          </a:p>
          <a:p>
            <a:pPr marL="0" indent="0">
              <a:lnSpc>
                <a:spcPct val="150000"/>
              </a:lnSpc>
              <a:buFont typeface="Arial" panose="020B0604020202020204"/>
              <a:buNone/>
            </a:pPr>
            <a:r>
              <a:rPr lang="zh-CN" altLang="en-US" sz="1600" dirty="0">
                <a:solidFill>
                  <a:schemeClr val="tx1"/>
                </a:solidFill>
              </a:rPr>
              <a:t>        </a:t>
            </a:r>
            <a:r>
              <a:rPr lang="en-US" altLang="zh-CN" sz="1600" dirty="0">
                <a:solidFill>
                  <a:schemeClr val="tx1"/>
                </a:solidFill>
              </a:rPr>
              <a:t>multi</a:t>
            </a:r>
            <a:r>
              <a:rPr lang="zh-CN" altLang="en-US" sz="1600" dirty="0">
                <a:solidFill>
                  <a:schemeClr val="tx1"/>
                </a:solidFill>
              </a:rPr>
              <a:t>：</a:t>
            </a:r>
            <a:r>
              <a:rPr lang="en-US" altLang="zh-CN" sz="1600" dirty="0" err="1">
                <a:solidFill>
                  <a:schemeClr val="tx1"/>
                </a:solidFill>
              </a:rPr>
              <a:t>softprob</a:t>
            </a:r>
            <a:r>
              <a:rPr lang="en-US" altLang="zh-CN" sz="1600" dirty="0">
                <a:solidFill>
                  <a:schemeClr val="tx1"/>
                </a:solidFill>
              </a:rPr>
              <a:t>   </a:t>
            </a:r>
            <a:r>
              <a:rPr lang="en-US" altLang="zh-CN" sz="1600" dirty="0" err="1">
                <a:solidFill>
                  <a:schemeClr val="tx1"/>
                </a:solidFill>
              </a:rPr>
              <a:t>num_class</a:t>
            </a:r>
            <a:r>
              <a:rPr lang="en-US" altLang="zh-CN" sz="1600" dirty="0">
                <a:solidFill>
                  <a:schemeClr val="tx1"/>
                </a:solidFill>
              </a:rPr>
              <a:t>=n  </a:t>
            </a:r>
            <a:r>
              <a:rPr lang="zh-CN" altLang="en-US" sz="1600" dirty="0">
                <a:solidFill>
                  <a:schemeClr val="tx1"/>
                </a:solidFill>
              </a:rPr>
              <a:t>返回概率</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119905"/>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a:solidFill>
                  <a:schemeClr val="tx1"/>
                </a:solidFill>
              </a:rPr>
              <a:t> </a:t>
            </a:r>
            <a:r>
              <a:rPr lang="en-US" altLang="zh-CN" sz="1600" dirty="0" err="1">
                <a:solidFill>
                  <a:schemeClr val="tx1"/>
                </a:solidFill>
              </a:rPr>
              <a:t>eval_metric</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回归任务</a:t>
            </a:r>
            <a:r>
              <a:rPr lang="en-US" altLang="zh-CN" sz="1600" dirty="0">
                <a:solidFill>
                  <a:schemeClr val="tx1"/>
                </a:solidFill>
              </a:rPr>
              <a:t>(</a:t>
            </a:r>
            <a:r>
              <a:rPr lang="zh-CN" altLang="en-US" sz="1600" dirty="0">
                <a:solidFill>
                  <a:schemeClr val="tx1"/>
                </a:solidFill>
              </a:rPr>
              <a:t>默认</a:t>
            </a:r>
            <a:r>
              <a:rPr lang="en-US" altLang="zh-CN" sz="1600" dirty="0" err="1">
                <a:solidFill>
                  <a:schemeClr val="tx1"/>
                </a:solidFill>
              </a:rPr>
              <a:t>rmse</a:t>
            </a:r>
            <a:r>
              <a:rPr lang="en-US" altLang="zh-CN" sz="1600" dirty="0">
                <a:solidFill>
                  <a:schemeClr val="tx1"/>
                </a:solidFill>
              </a:rPr>
              <a:t>)</a:t>
            </a:r>
            <a:r>
              <a:rPr lang="zh-CN" altLang="en-US" sz="1600" dirty="0">
                <a:solidFill>
                  <a:schemeClr val="tx1"/>
                </a:solidFill>
              </a:rPr>
              <a:t>：</a:t>
            </a:r>
            <a:r>
              <a:rPr lang="en-US" altLang="zh-CN" sz="1600" dirty="0" err="1">
                <a:solidFill>
                  <a:schemeClr val="tx1"/>
                </a:solidFill>
              </a:rPr>
              <a:t>rmse</a:t>
            </a:r>
            <a:r>
              <a:rPr lang="en-US" altLang="zh-CN" sz="1600" dirty="0">
                <a:solidFill>
                  <a:schemeClr val="tx1"/>
                </a:solidFill>
              </a:rPr>
              <a:t>--</a:t>
            </a:r>
            <a:r>
              <a:rPr lang="zh-CN" altLang="en-US" sz="1600" dirty="0">
                <a:solidFill>
                  <a:schemeClr val="tx1"/>
                </a:solidFill>
              </a:rPr>
              <a:t>均方根误差，</a:t>
            </a:r>
            <a:r>
              <a:rPr lang="en-US" altLang="zh-CN" sz="1600" dirty="0" err="1">
                <a:solidFill>
                  <a:schemeClr val="tx1"/>
                </a:solidFill>
              </a:rPr>
              <a:t>mae</a:t>
            </a:r>
            <a:r>
              <a:rPr lang="en-US" altLang="zh-CN" sz="1600" dirty="0">
                <a:solidFill>
                  <a:schemeClr val="tx1"/>
                </a:solidFill>
              </a:rPr>
              <a:t>--</a:t>
            </a:r>
            <a:r>
              <a:rPr lang="zh-CN" altLang="en-US" sz="1600" dirty="0">
                <a:solidFill>
                  <a:schemeClr val="tx1"/>
                </a:solidFill>
              </a:rPr>
              <a:t>平均绝对误差</a:t>
            </a:r>
          </a:p>
          <a:p>
            <a:pPr marL="0" indent="0">
              <a:lnSpc>
                <a:spcPct val="150000"/>
              </a:lnSpc>
              <a:buFont typeface="Arial" panose="020B0604020202020204"/>
              <a:buNone/>
            </a:pPr>
            <a:r>
              <a:rPr lang="zh-CN" altLang="en-US" sz="1600" dirty="0">
                <a:solidFill>
                  <a:schemeClr val="tx1"/>
                </a:solidFill>
              </a:rPr>
              <a:t>    分类任务</a:t>
            </a:r>
            <a:r>
              <a:rPr lang="en-US" altLang="zh-CN" sz="1600" dirty="0">
                <a:solidFill>
                  <a:schemeClr val="tx1"/>
                </a:solidFill>
              </a:rPr>
              <a:t>(</a:t>
            </a:r>
            <a:r>
              <a:rPr lang="zh-CN" altLang="en-US" sz="1600" dirty="0">
                <a:solidFill>
                  <a:schemeClr val="tx1"/>
                </a:solidFill>
              </a:rPr>
              <a:t>默认</a:t>
            </a:r>
            <a:r>
              <a:rPr lang="en-US" altLang="zh-CN" sz="1600" dirty="0">
                <a:solidFill>
                  <a:schemeClr val="tx1"/>
                </a:solidFill>
              </a:rPr>
              <a:t>error)</a:t>
            </a:r>
          </a:p>
          <a:p>
            <a:pPr marL="0" indent="0">
              <a:lnSpc>
                <a:spcPct val="150000"/>
              </a:lnSpc>
              <a:buFont typeface="Arial" panose="020B0604020202020204"/>
              <a:buNone/>
            </a:pPr>
            <a:r>
              <a:rPr lang="en-US" altLang="zh-CN" sz="1600" dirty="0">
                <a:solidFill>
                  <a:schemeClr val="tx1"/>
                </a:solidFill>
              </a:rPr>
              <a:t>        </a:t>
            </a:r>
            <a:r>
              <a:rPr lang="en-US" altLang="zh-CN" sz="1600" dirty="0" err="1">
                <a:solidFill>
                  <a:schemeClr val="tx1"/>
                </a:solidFill>
              </a:rPr>
              <a:t>auc</a:t>
            </a:r>
            <a:r>
              <a:rPr lang="en-US" altLang="zh-CN" sz="1600" dirty="0">
                <a:solidFill>
                  <a:schemeClr val="tx1"/>
                </a:solidFill>
              </a:rPr>
              <a:t>--roc</a:t>
            </a:r>
            <a:r>
              <a:rPr lang="zh-CN" altLang="en-US" sz="1600" dirty="0">
                <a:solidFill>
                  <a:schemeClr val="tx1"/>
                </a:solidFill>
              </a:rPr>
              <a:t>曲线下面积</a:t>
            </a:r>
          </a:p>
          <a:p>
            <a:pPr marL="0" indent="0">
              <a:lnSpc>
                <a:spcPct val="150000"/>
              </a:lnSpc>
              <a:buFont typeface="Arial" panose="020B0604020202020204"/>
              <a:buNone/>
            </a:pPr>
            <a:r>
              <a:rPr lang="zh-CN" altLang="en-US" sz="1600" dirty="0">
                <a:solidFill>
                  <a:schemeClr val="tx1"/>
                </a:solidFill>
              </a:rPr>
              <a:t>        </a:t>
            </a:r>
            <a:r>
              <a:rPr lang="en-US" altLang="zh-CN" sz="1600" dirty="0">
                <a:solidFill>
                  <a:schemeClr val="tx1"/>
                </a:solidFill>
              </a:rPr>
              <a:t>error--</a:t>
            </a:r>
            <a:r>
              <a:rPr lang="zh-CN" altLang="en-US" sz="1600" dirty="0">
                <a:solidFill>
                  <a:schemeClr val="tx1"/>
                </a:solidFill>
              </a:rPr>
              <a:t>错误率（二分类）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merror</a:t>
            </a:r>
            <a:r>
              <a:rPr lang="en-US" altLang="zh-CN" sz="1600" dirty="0">
                <a:solidFill>
                  <a:schemeClr val="tx1"/>
                </a:solidFill>
              </a:rPr>
              <a:t>--</a:t>
            </a:r>
            <a:r>
              <a:rPr lang="zh-CN" altLang="en-US" sz="1600" dirty="0">
                <a:solidFill>
                  <a:schemeClr val="tx1"/>
                </a:solidFill>
              </a:rPr>
              <a:t>错误率（多分类）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logloss</a:t>
            </a:r>
            <a:r>
              <a:rPr lang="en-US" altLang="zh-CN" sz="1600" dirty="0">
                <a:solidFill>
                  <a:schemeClr val="tx1"/>
                </a:solidFill>
              </a:rPr>
              <a:t>--</a:t>
            </a:r>
            <a:r>
              <a:rPr lang="zh-CN" altLang="en-US" sz="1600" dirty="0">
                <a:solidFill>
                  <a:schemeClr val="tx1"/>
                </a:solidFill>
              </a:rPr>
              <a:t>负对数似然函数（二分类）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mlogloss</a:t>
            </a:r>
            <a:r>
              <a:rPr lang="en-US" altLang="zh-CN" sz="1600" dirty="0">
                <a:solidFill>
                  <a:schemeClr val="tx1"/>
                </a:solidFill>
              </a:rPr>
              <a:t>--</a:t>
            </a:r>
            <a:r>
              <a:rPr lang="zh-CN" altLang="en-US" sz="1600" dirty="0">
                <a:solidFill>
                  <a:schemeClr val="tx1"/>
                </a:solidFill>
              </a:rPr>
              <a:t>负对数似然函数（多分类）</a:t>
            </a:r>
          </a:p>
          <a:p>
            <a:pPr marL="0" indent="0">
              <a:lnSpc>
                <a:spcPct val="150000"/>
              </a:lnSpc>
              <a:buFont typeface="Arial" panose="020B0604020202020204"/>
              <a:buNone/>
            </a:pPr>
            <a:r>
              <a:rPr lang="en-US" altLang="zh-CN" sz="1600" dirty="0">
                <a:solidFill>
                  <a:schemeClr val="tx1"/>
                </a:solidFill>
              </a:rPr>
              <a:t>gamma</a:t>
            </a:r>
            <a:r>
              <a:rPr lang="zh-CN" altLang="en-US" sz="1600" dirty="0">
                <a:solidFill>
                  <a:schemeClr val="tx1"/>
                </a:solidFill>
              </a:rPr>
              <a:t>，惩罚项系数，指定节点分裂所需的最小损失函数下降值</a:t>
            </a:r>
          </a:p>
          <a:p>
            <a:pPr marL="0" indent="0">
              <a:lnSpc>
                <a:spcPct val="150000"/>
              </a:lnSpc>
              <a:buFont typeface="Arial" panose="020B0604020202020204"/>
              <a:buNone/>
            </a:pPr>
            <a:r>
              <a:rPr lang="en-US" altLang="zh-CN" sz="1600" dirty="0">
                <a:solidFill>
                  <a:schemeClr val="tx1"/>
                </a:solidFill>
              </a:rPr>
              <a:t>alpha</a:t>
            </a:r>
            <a:r>
              <a:rPr lang="zh-CN" altLang="en-US" sz="1600" dirty="0">
                <a:solidFill>
                  <a:schemeClr val="tx1"/>
                </a:solidFill>
              </a:rPr>
              <a:t>，</a:t>
            </a:r>
            <a:r>
              <a:rPr lang="en-US" altLang="zh-CN" sz="1600" dirty="0">
                <a:solidFill>
                  <a:schemeClr val="tx1"/>
                </a:solidFill>
              </a:rPr>
              <a:t>L1</a:t>
            </a:r>
            <a:r>
              <a:rPr lang="zh-CN" altLang="en-US" sz="1600" dirty="0">
                <a:solidFill>
                  <a:schemeClr val="tx1"/>
                </a:solidFill>
              </a:rPr>
              <a:t>正则化系数，默认为</a:t>
            </a:r>
            <a:r>
              <a:rPr lang="en-US" altLang="zh-CN" sz="1600" dirty="0">
                <a:solidFill>
                  <a:schemeClr val="tx1"/>
                </a:solidFill>
              </a:rPr>
              <a:t>1</a:t>
            </a:r>
          </a:p>
          <a:p>
            <a:pPr marL="0" indent="0">
              <a:lnSpc>
                <a:spcPct val="150000"/>
              </a:lnSpc>
              <a:buFont typeface="Arial" panose="020B0604020202020204"/>
              <a:buNone/>
            </a:pPr>
            <a:r>
              <a:rPr lang="en-US" altLang="zh-CN" sz="1600" dirty="0">
                <a:solidFill>
                  <a:schemeClr val="tx1"/>
                </a:solidFill>
              </a:rPr>
              <a:t>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正则化系数，默认为</a:t>
            </a:r>
            <a:r>
              <a:rPr lang="en-US" altLang="zh-CN" sz="1600" dirty="0">
                <a:solidFill>
                  <a:schemeClr val="tx1"/>
                </a:solidFill>
              </a:rPr>
              <a:t>1</a:t>
            </a:r>
          </a:p>
          <a:p>
            <a:pPr marL="0" indent="0">
              <a:lnSpc>
                <a:spcPct val="150000"/>
              </a:lnSpc>
              <a:buFont typeface="Arial" panose="020B0604020202020204"/>
              <a:buNone/>
            </a:pPr>
            <a:endParaRPr lang="en-US" altLang="zh-CN" sz="1600" dirty="0">
              <a:solidFill>
                <a:schemeClr val="tx1"/>
              </a:solidFill>
            </a:endParaRPr>
          </a:p>
        </p:txBody>
      </p:sp>
    </p:spTree>
    <p:extLst>
      <p:ext uri="{BB962C8B-B14F-4D97-AF65-F5344CB8AC3E}">
        <p14:creationId xmlns:p14="http://schemas.microsoft.com/office/powerpoint/2010/main" val="42576340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ea typeface="宋体" panose="02010600030101010101" pitchFamily="2" charset="-122"/>
              </a:rPr>
              <a:t>带你走进数据比赛</a:t>
            </a:r>
            <a:endParaRPr lang="zh-CN" altLang="zh-CN" sz="4000" dirty="0">
              <a:ea typeface="宋体" panose="02010600030101010101" pitchFamily="2" charset="-122"/>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hangingPunct="1">
              <a:lnSpc>
                <a:spcPct val="150000"/>
              </a:lnSpc>
            </a:pPr>
            <a:r>
              <a:rPr lang="zh-CN" altLang="en-US" sz="1800" dirty="0">
                <a:ea typeface="宋体" panose="02010600030101010101" pitchFamily="2" charset="-122"/>
                <a:sym typeface="+mn-ea"/>
              </a:rPr>
              <a:t>常用机器学习</a:t>
            </a:r>
            <a:endParaRPr lang="en-US" altLang="zh-CN" sz="1800" dirty="0">
              <a:ea typeface="宋体" panose="02010600030101010101" pitchFamily="2" charset="-122"/>
              <a:sym typeface="+mn-ea"/>
            </a:endParaRPr>
          </a:p>
          <a:p>
            <a:pPr hangingPunct="1">
              <a:lnSpc>
                <a:spcPct val="150000"/>
              </a:lnSpc>
            </a:pPr>
            <a:r>
              <a:rPr lang="zh-CN" altLang="en-US" sz="1800" dirty="0">
                <a:ea typeface="宋体" panose="02010600030101010101" pitchFamily="2" charset="-122"/>
                <a:sym typeface="+mn-ea"/>
              </a:rPr>
              <a:t>常见比赛分类</a:t>
            </a:r>
            <a:endParaRPr lang="en-US" altLang="zh-CN" sz="1800" dirty="0">
              <a:ea typeface="宋体" panose="02010600030101010101" pitchFamily="2" charset="-122"/>
              <a:sym typeface="+mn-ea"/>
            </a:endParaRPr>
          </a:p>
          <a:p>
            <a:pPr hangingPunct="1">
              <a:lnSpc>
                <a:spcPct val="150000"/>
              </a:lnSpc>
            </a:pPr>
            <a:r>
              <a:rPr lang="en-US" altLang="zh-CN" sz="1800" dirty="0">
                <a:ea typeface="宋体" panose="02010600030101010101" pitchFamily="2" charset="-122"/>
                <a:sym typeface="+mn-ea"/>
              </a:rPr>
              <a:t>CV</a:t>
            </a:r>
            <a:r>
              <a:rPr lang="zh-CN" altLang="en-US" sz="1800" dirty="0">
                <a:ea typeface="宋体" panose="02010600030101010101" pitchFamily="2" charset="-122"/>
                <a:sym typeface="+mn-ea"/>
              </a:rPr>
              <a:t>类、</a:t>
            </a:r>
            <a:r>
              <a:rPr lang="en-US" altLang="zh-CN" sz="1800" dirty="0">
                <a:ea typeface="宋体" panose="02010600030101010101" pitchFamily="2" charset="-122"/>
                <a:sym typeface="+mn-ea"/>
              </a:rPr>
              <a:t>NLP</a:t>
            </a:r>
            <a:r>
              <a:rPr lang="zh-CN" altLang="en-US" sz="1800" dirty="0">
                <a:ea typeface="宋体" panose="02010600030101010101" pitchFamily="2" charset="-122"/>
                <a:sym typeface="+mn-ea"/>
              </a:rPr>
              <a:t>类、</a:t>
            </a:r>
            <a:r>
              <a:rPr lang="en-US" altLang="zh-CN" sz="1800" dirty="0">
                <a:ea typeface="宋体" panose="02010600030101010101" pitchFamily="2" charset="-122"/>
                <a:sym typeface="+mn-ea"/>
              </a:rPr>
              <a:t>Tabular</a:t>
            </a:r>
            <a:r>
              <a:rPr lang="zh-CN" altLang="en-US" sz="1800" dirty="0">
                <a:ea typeface="宋体" panose="02010600030101010101" pitchFamily="2" charset="-122"/>
                <a:sym typeface="+mn-ea"/>
              </a:rPr>
              <a:t>类、</a:t>
            </a:r>
            <a:r>
              <a:rPr lang="en-US" altLang="zh-CN" sz="1800" dirty="0">
                <a:ea typeface="宋体" panose="02010600030101010101" pitchFamily="2" charset="-122"/>
                <a:sym typeface="+mn-ea"/>
              </a:rPr>
              <a:t>Operation</a:t>
            </a:r>
            <a:r>
              <a:rPr lang="zh-CN" altLang="en-US" sz="1800" dirty="0">
                <a:ea typeface="宋体" panose="02010600030101010101" pitchFamily="2" charset="-122"/>
                <a:sym typeface="+mn-ea"/>
              </a:rPr>
              <a:t>类</a:t>
            </a:r>
            <a:endParaRPr lang="en-US" altLang="zh-CN" sz="1800" dirty="0">
              <a:ea typeface="宋体" panose="02010600030101010101" pitchFamily="2" charset="-122"/>
              <a:sym typeface="+mn-ea"/>
            </a:endParaRPr>
          </a:p>
          <a:p>
            <a:pPr hangingPunct="1">
              <a:lnSpc>
                <a:spcPct val="150000"/>
              </a:lnSpc>
            </a:pPr>
            <a:r>
              <a:rPr lang="en-US" altLang="zh-CN" sz="1800" dirty="0">
                <a:ea typeface="宋体" panose="02010600030101010101" pitchFamily="2" charset="-122"/>
                <a:sym typeface="+mn-ea"/>
              </a:rPr>
              <a:t>AI</a:t>
            </a:r>
            <a:r>
              <a:rPr lang="zh-CN" altLang="en-US" sz="1800" dirty="0">
                <a:ea typeface="宋体" panose="02010600030101010101" pitchFamily="2" charset="-122"/>
                <a:sym typeface="+mn-ea"/>
              </a:rPr>
              <a:t>比赛：保险反欺诈</a:t>
            </a:r>
            <a:endParaRPr lang="en-US" altLang="zh-CN" sz="1800" dirty="0">
              <a:ea typeface="宋体" panose="02010600030101010101" pitchFamily="2" charset="-122"/>
              <a:sym typeface="+mn-ea"/>
            </a:endParaRPr>
          </a:p>
          <a:p>
            <a:pPr hangingPunct="1">
              <a:lnSpc>
                <a:spcPct val="150000"/>
              </a:lnSpc>
            </a:pPr>
            <a:r>
              <a:rPr lang="zh-CN" altLang="en-US" sz="1800" dirty="0">
                <a:ea typeface="宋体" panose="02010600030101010101" pitchFamily="2" charset="-122"/>
                <a:sym typeface="+mn-ea"/>
              </a:rPr>
              <a:t>如何制作</a:t>
            </a:r>
            <a:r>
              <a:rPr lang="en-US" altLang="zh-CN" sz="1800" dirty="0">
                <a:ea typeface="宋体" panose="02010600030101010101" pitchFamily="2" charset="-122"/>
                <a:sym typeface="+mn-ea"/>
              </a:rPr>
              <a:t>Baseline</a:t>
            </a:r>
          </a:p>
          <a:p>
            <a:pPr hangingPunct="1">
              <a:lnSpc>
                <a:spcPct val="150000"/>
              </a:lnSpc>
            </a:pPr>
            <a:r>
              <a:rPr lang="zh-CN" altLang="en-US" sz="1800" dirty="0">
                <a:ea typeface="宋体" panose="02010600030101010101" pitchFamily="2" charset="-122"/>
                <a:sym typeface="+mn-ea"/>
              </a:rPr>
              <a:t>从</a:t>
            </a:r>
            <a:r>
              <a:rPr lang="en-US" altLang="zh-CN" sz="1800" dirty="0">
                <a:ea typeface="宋体" panose="02010600030101010101" pitchFamily="2" charset="-122"/>
                <a:sym typeface="+mn-ea"/>
              </a:rPr>
              <a:t>Baseline</a:t>
            </a:r>
            <a:r>
              <a:rPr lang="zh-CN" altLang="en-US" sz="1800" dirty="0">
                <a:ea typeface="宋体" panose="02010600030101010101" pitchFamily="2" charset="-122"/>
                <a:sym typeface="+mn-ea"/>
              </a:rPr>
              <a:t>到</a:t>
            </a:r>
            <a:r>
              <a:rPr lang="en-US" altLang="zh-CN" sz="1800" dirty="0">
                <a:ea typeface="宋体" panose="02010600030101010101" pitchFamily="2" charset="-122"/>
                <a:sym typeface="+mn-ea"/>
              </a:rPr>
              <a:t>Top5</a:t>
            </a:r>
          </a:p>
          <a:p>
            <a:pPr hangingPunct="1">
              <a:lnSpc>
                <a:spcPct val="150000"/>
              </a:lnSpc>
            </a:pPr>
            <a:endParaRPr lang="en-US"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CatBoost</a:t>
            </a:r>
            <a:endParaRPr lang="zh-CN" altLang="zh-CN" dirty="0"/>
          </a:p>
        </p:txBody>
      </p:sp>
      <p:sp>
        <p:nvSpPr>
          <p:cNvPr id="164" name="Content Placeholder 2"/>
          <p:cNvSpPr txBox="1">
            <a:spLocks noGrp="1"/>
          </p:cNvSpPr>
          <p:nvPr>
            <p:ph type="body" idx="1"/>
          </p:nvPr>
        </p:nvSpPr>
        <p:spPr>
          <a:xfrm>
            <a:off x="363682" y="1139159"/>
            <a:ext cx="5937365" cy="4385434"/>
          </a:xfrm>
          <a:prstGeom prst="rect">
            <a:avLst/>
          </a:prstGeom>
        </p:spPr>
        <p:txBody>
          <a:bodyPr>
            <a:noAutofit/>
          </a:bodyPr>
          <a:lstStyle/>
          <a:p>
            <a:pPr marL="0" indent="0">
              <a:lnSpc>
                <a:spcPct val="150000"/>
              </a:lnSpc>
              <a:buNone/>
            </a:pPr>
            <a:r>
              <a:rPr lang="en-US" altLang="zh-CN" sz="1600" dirty="0">
                <a:solidFill>
                  <a:schemeClr val="tx1"/>
                </a:solidFill>
              </a:rPr>
              <a:t>from </a:t>
            </a:r>
            <a:r>
              <a:rPr lang="en-US" altLang="zh-CN" sz="1600" dirty="0" err="1">
                <a:solidFill>
                  <a:schemeClr val="tx1"/>
                </a:solidFill>
              </a:rPr>
              <a:t>catboost</a:t>
            </a:r>
            <a:r>
              <a:rPr lang="en-US" altLang="zh-CN" sz="1600" dirty="0">
                <a:solidFill>
                  <a:schemeClr val="tx1"/>
                </a:solidFill>
              </a:rPr>
              <a:t> import </a:t>
            </a:r>
            <a:r>
              <a:rPr lang="en-US" altLang="zh-CN" sz="1600" dirty="0" err="1">
                <a:solidFill>
                  <a:schemeClr val="tx1"/>
                </a:solidFill>
              </a:rPr>
              <a:t>CatBoostClassifier</a:t>
            </a:r>
            <a:endParaRPr lang="en-US" altLang="zh-CN" sz="1600" dirty="0">
              <a:solidFill>
                <a:schemeClr val="tx1"/>
              </a:solidFill>
            </a:endParaRPr>
          </a:p>
          <a:p>
            <a:pPr marL="0" indent="0">
              <a:lnSpc>
                <a:spcPct val="150000"/>
              </a:lnSpc>
              <a:buNone/>
            </a:pPr>
            <a:r>
              <a:rPr lang="en-US" altLang="zh-CN" sz="1600" dirty="0" err="1">
                <a:solidFill>
                  <a:schemeClr val="tx1"/>
                </a:solidFill>
              </a:rPr>
              <a:t>model_cb</a:t>
            </a:r>
            <a:r>
              <a:rPr lang="en-US" altLang="zh-CN" sz="1600" dirty="0">
                <a:solidFill>
                  <a:schemeClr val="tx1"/>
                </a:solidFill>
              </a:rPr>
              <a:t> = </a:t>
            </a:r>
            <a:r>
              <a:rPr lang="en-US" altLang="zh-CN" sz="1600" dirty="0" err="1">
                <a:solidFill>
                  <a:schemeClr val="tx1"/>
                </a:solidFill>
              </a:rPr>
              <a:t>cb.CatBoostClassifier</a:t>
            </a:r>
            <a:r>
              <a:rPr lang="en-US" altLang="zh-CN" sz="1600" dirty="0">
                <a:solidFill>
                  <a:schemeClr val="tx1"/>
                </a:solidFill>
              </a:rPr>
              <a:t>(iterations=5000, </a:t>
            </a:r>
          </a:p>
          <a:p>
            <a:pPr marL="0" indent="0">
              <a:lnSpc>
                <a:spcPct val="150000"/>
              </a:lnSpc>
              <a:buNone/>
            </a:pPr>
            <a:r>
              <a:rPr lang="en-US" altLang="zh-CN" sz="1600" dirty="0">
                <a:solidFill>
                  <a:schemeClr val="tx1"/>
                </a:solidFill>
              </a:rPr>
              <a:t>                              depth=7, </a:t>
            </a:r>
          </a:p>
          <a:p>
            <a:pPr marL="0" indent="0">
              <a:lnSpc>
                <a:spcPct val="150000"/>
              </a:lnSpc>
              <a:buNone/>
            </a:pPr>
            <a:r>
              <a:rPr lang="en-US" altLang="zh-CN" sz="1600" dirty="0">
                <a:solidFill>
                  <a:schemeClr val="tx1"/>
                </a:solidFill>
              </a:rPr>
              <a:t>                              </a:t>
            </a:r>
            <a:r>
              <a:rPr lang="en-US" altLang="zh-CN" sz="1600" dirty="0" err="1">
                <a:solidFill>
                  <a:schemeClr val="tx1"/>
                </a:solidFill>
              </a:rPr>
              <a:t>learning_rate</a:t>
            </a:r>
            <a:r>
              <a:rPr lang="en-US" altLang="zh-CN" sz="1600" dirty="0">
                <a:solidFill>
                  <a:schemeClr val="tx1"/>
                </a:solidFill>
              </a:rPr>
              <a:t>=0.001, </a:t>
            </a:r>
          </a:p>
          <a:p>
            <a:pPr marL="0" indent="0">
              <a:lnSpc>
                <a:spcPct val="150000"/>
              </a:lnSpc>
              <a:buNone/>
            </a:pPr>
            <a:r>
              <a:rPr lang="en-US" altLang="zh-CN" sz="1600" dirty="0">
                <a:solidFill>
                  <a:schemeClr val="tx1"/>
                </a:solidFill>
              </a:rPr>
              <a:t>                              </a:t>
            </a:r>
            <a:r>
              <a:rPr lang="en-US" altLang="zh-CN" sz="1600" dirty="0" err="1">
                <a:solidFill>
                  <a:schemeClr val="tx1"/>
                </a:solidFill>
              </a:rPr>
              <a:t>loss_function</a:t>
            </a:r>
            <a:r>
              <a:rPr lang="en-US" altLang="zh-CN" sz="1600" dirty="0">
                <a:solidFill>
                  <a:schemeClr val="tx1"/>
                </a:solidFill>
              </a:rPr>
              <a:t>='</a:t>
            </a:r>
            <a:r>
              <a:rPr lang="en-US" altLang="zh-CN" sz="1600" dirty="0" err="1">
                <a:solidFill>
                  <a:schemeClr val="tx1"/>
                </a:solidFill>
              </a:rPr>
              <a:t>Logloss</a:t>
            </a:r>
            <a:r>
              <a:rPr lang="en-US" altLang="zh-CN" sz="1600" dirty="0">
                <a:solidFill>
                  <a:schemeClr val="tx1"/>
                </a:solidFill>
              </a:rPr>
              <a:t>',</a:t>
            </a:r>
          </a:p>
          <a:p>
            <a:pPr marL="0" indent="0">
              <a:lnSpc>
                <a:spcPct val="150000"/>
              </a:lnSpc>
              <a:buNone/>
            </a:pPr>
            <a:r>
              <a:rPr lang="en-US" altLang="zh-CN" sz="1600" dirty="0">
                <a:solidFill>
                  <a:schemeClr val="tx1"/>
                </a:solidFill>
              </a:rPr>
              <a:t>                              </a:t>
            </a:r>
            <a:r>
              <a:rPr lang="en-US" altLang="zh-CN" sz="1600" dirty="0" err="1">
                <a:solidFill>
                  <a:schemeClr val="tx1"/>
                </a:solidFill>
              </a:rPr>
              <a:t>eval_metric</a:t>
            </a:r>
            <a:r>
              <a:rPr lang="en-US" altLang="zh-CN" sz="1600" dirty="0">
                <a:solidFill>
                  <a:schemeClr val="tx1"/>
                </a:solidFill>
              </a:rPr>
              <a:t>='AUC',</a:t>
            </a:r>
          </a:p>
          <a:p>
            <a:pPr marL="0" indent="0">
              <a:lnSpc>
                <a:spcPct val="150000"/>
              </a:lnSpc>
              <a:buNone/>
            </a:pPr>
            <a:r>
              <a:rPr lang="en-US" altLang="zh-CN" sz="1600" dirty="0">
                <a:solidFill>
                  <a:schemeClr val="tx1"/>
                </a:solidFill>
              </a:rPr>
              <a:t>                              </a:t>
            </a:r>
            <a:r>
              <a:rPr lang="en-US" altLang="zh-CN" sz="1600" dirty="0" err="1">
                <a:solidFill>
                  <a:schemeClr val="tx1"/>
                </a:solidFill>
              </a:rPr>
              <a:t>logging_level</a:t>
            </a:r>
            <a:r>
              <a:rPr lang="en-US" altLang="zh-CN" sz="1600" dirty="0">
                <a:solidFill>
                  <a:schemeClr val="tx1"/>
                </a:solidFill>
              </a:rPr>
              <a:t>='Verbose', </a:t>
            </a:r>
          </a:p>
          <a:p>
            <a:pPr marL="0" indent="0">
              <a:lnSpc>
                <a:spcPct val="150000"/>
              </a:lnSpc>
              <a:buNone/>
            </a:pPr>
            <a:r>
              <a:rPr lang="en-US" altLang="zh-CN" sz="1600" dirty="0">
                <a:solidFill>
                  <a:schemeClr val="tx1"/>
                </a:solidFill>
              </a:rPr>
              <a:t>                              </a:t>
            </a:r>
            <a:r>
              <a:rPr lang="en-US" altLang="zh-CN" sz="1600" dirty="0" err="1">
                <a:solidFill>
                  <a:schemeClr val="tx1"/>
                </a:solidFill>
              </a:rPr>
              <a:t>metric_period</a:t>
            </a:r>
            <a:r>
              <a:rPr lang="en-US" altLang="zh-CN" sz="1600" dirty="0">
                <a:solidFill>
                  <a:schemeClr val="tx1"/>
                </a:solidFill>
              </a:rPr>
              <a:t>=50)</a:t>
            </a:r>
          </a:p>
          <a:p>
            <a:pPr marL="0" indent="0">
              <a:lnSpc>
                <a:spcPct val="150000"/>
              </a:lnSpc>
              <a:buNone/>
            </a:pPr>
            <a:endParaRPr lang="en-US" altLang="zh-CN" sz="1600" dirty="0">
              <a:solidFill>
                <a:schemeClr val="tx1"/>
              </a:solidFill>
            </a:endParaRP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Tree>
    <p:extLst>
      <p:ext uri="{BB962C8B-B14F-4D97-AF65-F5344CB8AC3E}">
        <p14:creationId xmlns:p14="http://schemas.microsoft.com/office/powerpoint/2010/main" val="111480981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3817460" cy="4940935"/>
          </a:xfrm>
        </p:spPr>
        <p:txBody>
          <a:bodyPr>
            <a:noAutofit/>
          </a:bodyPr>
          <a:lstStyle/>
          <a:p>
            <a:pPr marL="0" indent="0">
              <a:lnSpc>
                <a:spcPct val="170000"/>
              </a:lnSpc>
              <a:buNone/>
            </a:pPr>
            <a:r>
              <a:rPr lang="zh-CN" altLang="en-US" sz="1800" dirty="0">
                <a:ea typeface="宋体" panose="02010600030101010101" pitchFamily="2" charset="-122"/>
                <a:sym typeface="+mn-ea"/>
              </a:rPr>
              <a:t>特征重要性查看：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from </a:t>
            </a:r>
            <a:r>
              <a:rPr lang="en-US" altLang="zh-CN" sz="1800" dirty="0" err="1">
                <a:ea typeface="宋体" panose="02010600030101010101" pitchFamily="2" charset="-122"/>
                <a:sym typeface="+mn-ea"/>
              </a:rPr>
              <a:t>xgboost</a:t>
            </a:r>
            <a:r>
              <a:rPr lang="en-US" altLang="zh-CN" sz="1800" dirty="0">
                <a:ea typeface="宋体" panose="02010600030101010101" pitchFamily="2" charset="-122"/>
                <a:sym typeface="+mn-ea"/>
              </a:rPr>
              <a:t> import </a:t>
            </a:r>
            <a:r>
              <a:rPr lang="en-US" altLang="zh-CN" sz="1800" dirty="0" err="1">
                <a:ea typeface="宋体" panose="02010600030101010101" pitchFamily="2" charset="-122"/>
                <a:sym typeface="+mn-ea"/>
              </a:rPr>
              <a:t>plot_importance</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fig, ax = </a:t>
            </a:r>
            <a:r>
              <a:rPr lang="en-US" altLang="zh-CN" sz="1800" dirty="0" err="1">
                <a:ea typeface="宋体" panose="02010600030101010101" pitchFamily="2" charset="-122"/>
                <a:sym typeface="+mn-ea"/>
              </a:rPr>
              <a:t>plt.subplots</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figsize</a:t>
            </a:r>
            <a:r>
              <a:rPr lang="en-US" altLang="zh-CN" sz="1800" dirty="0">
                <a:ea typeface="宋体" panose="02010600030101010101" pitchFamily="2" charset="-122"/>
                <a:sym typeface="+mn-ea"/>
              </a:rPr>
              <a:t>=(10,8))</a:t>
            </a:r>
          </a:p>
          <a:p>
            <a:pPr marL="0" indent="0">
              <a:lnSpc>
                <a:spcPct val="170000"/>
              </a:lnSpc>
              <a:buNone/>
            </a:pPr>
            <a:r>
              <a:rPr lang="en-US" altLang="zh-CN" sz="1800" dirty="0" err="1">
                <a:ea typeface="宋体" panose="02010600030101010101" pitchFamily="2" charset="-122"/>
                <a:sym typeface="+mn-ea"/>
              </a:rPr>
              <a:t>plot_importance</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model_xgb</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max_num_features</a:t>
            </a:r>
            <a:r>
              <a:rPr lang="en-US" altLang="zh-CN" sz="1800" dirty="0">
                <a:ea typeface="宋体" panose="02010600030101010101" pitchFamily="2" charset="-122"/>
                <a:sym typeface="+mn-ea"/>
              </a:rPr>
              <a:t>=20, ax=ax)</a:t>
            </a:r>
          </a:p>
          <a:p>
            <a:pPr marL="0" indent="0">
              <a:lnSpc>
                <a:spcPct val="170000"/>
              </a:lnSpc>
              <a:buNone/>
            </a:pPr>
            <a:r>
              <a:rPr lang="en-US" altLang="zh-CN" sz="1800" dirty="0" err="1">
                <a:ea typeface="宋体" panose="02010600030101010101" pitchFamily="2" charset="-122"/>
                <a:sym typeface="+mn-ea"/>
              </a:rPr>
              <a:t>plt.show</a:t>
            </a:r>
            <a:r>
              <a:rPr lang="en-US" altLang="zh-CN" sz="1800" dirty="0">
                <a:ea typeface="宋体" panose="02010600030101010101" pitchFamily="2" charset="-122"/>
                <a:sym typeface="+mn-ea"/>
              </a:rPr>
              <a:t>()</a:t>
            </a:r>
          </a:p>
        </p:txBody>
      </p:sp>
      <p:pic>
        <p:nvPicPr>
          <p:cNvPr id="5" name="图片 4">
            <a:extLst>
              <a:ext uri="{FF2B5EF4-FFF2-40B4-BE49-F238E27FC236}">
                <a16:creationId xmlns:a16="http://schemas.microsoft.com/office/drawing/2014/main" id="{76ADFF00-B892-4E63-BE08-D33F4C66DE96}"/>
              </a:ext>
            </a:extLst>
          </p:cNvPr>
          <p:cNvPicPr>
            <a:picLocks noChangeAspect="1"/>
          </p:cNvPicPr>
          <p:nvPr/>
        </p:nvPicPr>
        <p:blipFill>
          <a:blip r:embed="rId3"/>
          <a:stretch>
            <a:fillRect/>
          </a:stretch>
        </p:blipFill>
        <p:spPr>
          <a:xfrm>
            <a:off x="5001393" y="1455420"/>
            <a:ext cx="6862813" cy="4657759"/>
          </a:xfrm>
          <a:prstGeom prst="rect">
            <a:avLst/>
          </a:prstGeom>
        </p:spPr>
      </p:pic>
    </p:spTree>
    <p:custDataLst>
      <p:tags r:id="rId1"/>
    </p:custDataLst>
    <p:extLst>
      <p:ext uri="{BB962C8B-B14F-4D97-AF65-F5344CB8AC3E}">
        <p14:creationId xmlns:p14="http://schemas.microsoft.com/office/powerpoint/2010/main" val="382644458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3817460" cy="4940935"/>
          </a:xfrm>
        </p:spPr>
        <p:txBody>
          <a:bodyPr>
            <a:noAutofit/>
          </a:bodyPr>
          <a:lstStyle/>
          <a:p>
            <a:pPr marL="0" indent="0">
              <a:lnSpc>
                <a:spcPct val="170000"/>
              </a:lnSpc>
              <a:buNone/>
            </a:pPr>
            <a:r>
              <a:rPr lang="zh-CN" altLang="en-US" sz="1800" dirty="0">
                <a:ea typeface="宋体" panose="02010600030101010101" pitchFamily="2" charset="-122"/>
                <a:sym typeface="+mn-ea"/>
              </a:rPr>
              <a:t>特征重要性查看：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from </a:t>
            </a:r>
            <a:r>
              <a:rPr lang="en-US" altLang="zh-CN" sz="1800" dirty="0" err="1">
                <a:ea typeface="宋体" panose="02010600030101010101" pitchFamily="2" charset="-122"/>
                <a:sym typeface="+mn-ea"/>
              </a:rPr>
              <a:t>lightgbm</a:t>
            </a:r>
            <a:r>
              <a:rPr lang="en-US" altLang="zh-CN" sz="1800" dirty="0">
                <a:ea typeface="宋体" panose="02010600030101010101" pitchFamily="2" charset="-122"/>
                <a:sym typeface="+mn-ea"/>
              </a:rPr>
              <a:t> import </a:t>
            </a:r>
            <a:r>
              <a:rPr lang="en-US" altLang="zh-CN" sz="1800" dirty="0" err="1">
                <a:ea typeface="宋体" panose="02010600030101010101" pitchFamily="2" charset="-122"/>
                <a:sym typeface="+mn-ea"/>
              </a:rPr>
              <a:t>plot_importance</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fig, ax = </a:t>
            </a:r>
            <a:r>
              <a:rPr lang="en-US" altLang="zh-CN" sz="1800" dirty="0" err="1">
                <a:ea typeface="宋体" panose="02010600030101010101" pitchFamily="2" charset="-122"/>
                <a:sym typeface="+mn-ea"/>
              </a:rPr>
              <a:t>plt.subplots</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figsize</a:t>
            </a:r>
            <a:r>
              <a:rPr lang="en-US" altLang="zh-CN" sz="1800" dirty="0">
                <a:ea typeface="宋体" panose="02010600030101010101" pitchFamily="2" charset="-122"/>
                <a:sym typeface="+mn-ea"/>
              </a:rPr>
              <a:t>=(10,8))</a:t>
            </a:r>
          </a:p>
          <a:p>
            <a:pPr marL="0" indent="0">
              <a:lnSpc>
                <a:spcPct val="170000"/>
              </a:lnSpc>
              <a:buNone/>
            </a:pPr>
            <a:r>
              <a:rPr lang="en-US" altLang="zh-CN" sz="1800" dirty="0" err="1">
                <a:ea typeface="宋体" panose="02010600030101010101" pitchFamily="2" charset="-122"/>
                <a:sym typeface="+mn-ea"/>
              </a:rPr>
              <a:t>plot_importance</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model_lgb</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max_num_features</a:t>
            </a:r>
            <a:r>
              <a:rPr lang="en-US" altLang="zh-CN" sz="1800" dirty="0">
                <a:ea typeface="宋体" panose="02010600030101010101" pitchFamily="2" charset="-122"/>
                <a:sym typeface="+mn-ea"/>
              </a:rPr>
              <a:t>=20, ax=ax)</a:t>
            </a:r>
          </a:p>
          <a:p>
            <a:pPr marL="0" indent="0">
              <a:lnSpc>
                <a:spcPct val="170000"/>
              </a:lnSpc>
              <a:buNone/>
            </a:pPr>
            <a:r>
              <a:rPr lang="en-US" altLang="zh-CN" sz="1800" dirty="0" err="1">
                <a:ea typeface="宋体" panose="02010600030101010101" pitchFamily="2" charset="-122"/>
                <a:sym typeface="+mn-ea"/>
              </a:rPr>
              <a:t>plt.show</a:t>
            </a:r>
            <a:r>
              <a:rPr lang="en-US" altLang="zh-CN" sz="1800" dirty="0">
                <a:ea typeface="宋体" panose="02010600030101010101" pitchFamily="2" charset="-122"/>
                <a:sym typeface="+mn-ea"/>
              </a:rPr>
              <a:t>()</a:t>
            </a:r>
          </a:p>
        </p:txBody>
      </p:sp>
      <p:pic>
        <p:nvPicPr>
          <p:cNvPr id="7" name="图片 6">
            <a:extLst>
              <a:ext uri="{FF2B5EF4-FFF2-40B4-BE49-F238E27FC236}">
                <a16:creationId xmlns:a16="http://schemas.microsoft.com/office/drawing/2014/main" id="{AB019739-1969-4F1B-BA30-E8D051EEEDD9}"/>
              </a:ext>
            </a:extLst>
          </p:cNvPr>
          <p:cNvPicPr>
            <a:picLocks noChangeAspect="1"/>
          </p:cNvPicPr>
          <p:nvPr/>
        </p:nvPicPr>
        <p:blipFill>
          <a:blip r:embed="rId3"/>
          <a:stretch>
            <a:fillRect/>
          </a:stretch>
        </p:blipFill>
        <p:spPr>
          <a:xfrm>
            <a:off x="5045470" y="1495947"/>
            <a:ext cx="6824712" cy="4629184"/>
          </a:xfrm>
          <a:prstGeom prst="rect">
            <a:avLst/>
          </a:prstGeom>
        </p:spPr>
      </p:pic>
    </p:spTree>
    <p:custDataLst>
      <p:tags r:id="rId1"/>
    </p:custDataLst>
    <p:extLst>
      <p:ext uri="{BB962C8B-B14F-4D97-AF65-F5344CB8AC3E}">
        <p14:creationId xmlns:p14="http://schemas.microsoft.com/office/powerpoint/2010/main" val="419810589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6291720" cy="4940935"/>
          </a:xfrm>
        </p:spPr>
        <p:txBody>
          <a:bodyPr>
            <a:noAutofit/>
          </a:bodyPr>
          <a:lstStyle/>
          <a:p>
            <a:pPr marL="0" indent="0">
              <a:lnSpc>
                <a:spcPct val="170000"/>
              </a:lnSpc>
              <a:buNone/>
            </a:pPr>
            <a:r>
              <a:rPr lang="zh-CN" altLang="en-US" sz="1800" dirty="0">
                <a:ea typeface="宋体" panose="02010600030101010101" pitchFamily="2" charset="-122"/>
                <a:sym typeface="+mn-ea"/>
              </a:rPr>
              <a:t>特征重要性查看：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import </a:t>
            </a:r>
            <a:r>
              <a:rPr lang="en-US" altLang="zh-CN" sz="1800" dirty="0" err="1">
                <a:ea typeface="宋体" panose="02010600030101010101" pitchFamily="2" charset="-122"/>
                <a:sym typeface="+mn-ea"/>
              </a:rPr>
              <a:t>matplotlib.pyplot</a:t>
            </a:r>
            <a:r>
              <a:rPr lang="en-US" altLang="zh-CN" sz="1800" dirty="0">
                <a:ea typeface="宋体" panose="02010600030101010101" pitchFamily="2" charset="-122"/>
                <a:sym typeface="+mn-ea"/>
              </a:rPr>
              <a:t> as </a:t>
            </a:r>
            <a:r>
              <a:rPr lang="en-US" altLang="zh-CN" sz="1800" dirty="0" err="1">
                <a:ea typeface="宋体" panose="02010600030101010101" pitchFamily="2" charset="-122"/>
                <a:sym typeface="+mn-ea"/>
              </a:rPr>
              <a:t>plt</a:t>
            </a:r>
            <a:r>
              <a:rPr lang="en-US" altLang="zh-CN" sz="1800" dirty="0">
                <a:ea typeface="宋体" panose="02010600030101010101" pitchFamily="2" charset="-122"/>
                <a:sym typeface="+mn-ea"/>
              </a:rPr>
              <a:t> </a:t>
            </a:r>
          </a:p>
          <a:p>
            <a:pPr marL="0" indent="0">
              <a:lnSpc>
                <a:spcPct val="170000"/>
              </a:lnSpc>
              <a:buNone/>
            </a:pP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 = </a:t>
            </a:r>
            <a:r>
              <a:rPr lang="en-US" altLang="zh-CN" sz="1800" dirty="0" err="1">
                <a:ea typeface="宋体" panose="02010600030101010101" pitchFamily="2" charset="-122"/>
                <a:sym typeface="+mn-ea"/>
              </a:rPr>
              <a:t>pd.DataFrame</a:t>
            </a:r>
            <a:r>
              <a:rPr lang="en-US" altLang="zh-CN" sz="1800" dirty="0">
                <a:ea typeface="宋体" panose="02010600030101010101" pitchFamily="2" charset="-122"/>
                <a:sym typeface="+mn-ea"/>
              </a:rPr>
              <a:t>(columns=['name', 'importance'])</a:t>
            </a:r>
          </a:p>
          <a:p>
            <a:pPr marL="0" indent="0">
              <a:lnSpc>
                <a:spcPct val="170000"/>
              </a:lnSpc>
              <a:buNone/>
            </a:pP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['name'] = </a:t>
            </a:r>
            <a:r>
              <a:rPr lang="en-US" altLang="zh-CN" sz="1800" dirty="0" err="1">
                <a:ea typeface="宋体" panose="02010600030101010101" pitchFamily="2" charset="-122"/>
                <a:sym typeface="+mn-ea"/>
              </a:rPr>
              <a:t>model_cb.feature_names</a:t>
            </a:r>
            <a:r>
              <a:rPr lang="en-US" altLang="zh-CN" sz="1800" dirty="0">
                <a:ea typeface="宋体" panose="02010600030101010101" pitchFamily="2" charset="-122"/>
                <a:sym typeface="+mn-ea"/>
              </a:rPr>
              <a:t>_</a:t>
            </a:r>
          </a:p>
          <a:p>
            <a:pPr marL="0" indent="0">
              <a:lnSpc>
                <a:spcPct val="170000"/>
              </a:lnSpc>
              <a:buNone/>
            </a:pP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['importance'] = </a:t>
            </a:r>
            <a:r>
              <a:rPr lang="en-US" altLang="zh-CN" sz="1800" dirty="0" err="1">
                <a:ea typeface="宋体" panose="02010600030101010101" pitchFamily="2" charset="-122"/>
                <a:sym typeface="+mn-ea"/>
              </a:rPr>
              <a:t>model_cb.feature_importances</a:t>
            </a:r>
            <a:r>
              <a:rPr lang="en-US" altLang="zh-CN" sz="1800" dirty="0">
                <a:ea typeface="宋体" panose="02010600030101010101" pitchFamily="2" charset="-122"/>
                <a:sym typeface="+mn-ea"/>
              </a:rPr>
              <a:t>_</a:t>
            </a:r>
          </a:p>
          <a:p>
            <a:pPr marL="0" indent="0">
              <a:lnSpc>
                <a:spcPct val="170000"/>
              </a:lnSpc>
              <a:buNone/>
            </a:pPr>
            <a:r>
              <a:rPr lang="en-US" altLang="zh-CN" sz="1800" dirty="0" err="1">
                <a:ea typeface="宋体" panose="02010600030101010101" pitchFamily="2" charset="-122"/>
                <a:sym typeface="+mn-ea"/>
              </a:rPr>
              <a:t>feature_df.sort_values</a:t>
            </a:r>
            <a:r>
              <a:rPr lang="en-US" altLang="zh-CN" sz="1800" dirty="0">
                <a:ea typeface="宋体" panose="02010600030101010101" pitchFamily="2" charset="-122"/>
                <a:sym typeface="+mn-ea"/>
              </a:rPr>
              <a:t>(by=['importance'], ascending=True, </a:t>
            </a:r>
            <a:r>
              <a:rPr lang="en-US" altLang="zh-CN" sz="1800" dirty="0" err="1">
                <a:ea typeface="宋体" panose="02010600030101010101" pitchFamily="2" charset="-122"/>
                <a:sym typeface="+mn-ea"/>
              </a:rPr>
              <a:t>inplace</a:t>
            </a:r>
            <a:r>
              <a:rPr lang="en-US" altLang="zh-CN" sz="1800" dirty="0">
                <a:ea typeface="宋体" panose="02010600030101010101" pitchFamily="2" charset="-122"/>
                <a:sym typeface="+mn-ea"/>
              </a:rPr>
              <a:t>=True)</a:t>
            </a:r>
          </a:p>
          <a:p>
            <a:pPr marL="0" indent="0">
              <a:lnSpc>
                <a:spcPct val="170000"/>
              </a:lnSpc>
              <a:buNone/>
            </a:pPr>
            <a:r>
              <a:rPr lang="en-US" altLang="zh-CN" sz="1800" dirty="0" err="1">
                <a:ea typeface="宋体" panose="02010600030101010101" pitchFamily="2" charset="-122"/>
                <a:sym typeface="+mn-ea"/>
              </a:rPr>
              <a:t>plt.figure</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figsize</a:t>
            </a:r>
            <a:r>
              <a:rPr lang="en-US" altLang="zh-CN" sz="1800" dirty="0">
                <a:ea typeface="宋体" panose="02010600030101010101" pitchFamily="2" charset="-122"/>
                <a:sym typeface="+mn-ea"/>
              </a:rPr>
              <a:t>=(10, 10))</a:t>
            </a:r>
          </a:p>
          <a:p>
            <a:pPr marL="0" indent="0">
              <a:lnSpc>
                <a:spcPct val="170000"/>
              </a:lnSpc>
              <a:buNone/>
            </a:pPr>
            <a:r>
              <a:rPr lang="en-US" altLang="zh-CN" sz="1800" dirty="0" err="1">
                <a:ea typeface="宋体" panose="02010600030101010101" pitchFamily="2" charset="-122"/>
                <a:sym typeface="+mn-ea"/>
              </a:rPr>
              <a:t>plt.barh</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['name'], </a:t>
            </a: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['importance'], height=0.5)</a:t>
            </a:r>
          </a:p>
        </p:txBody>
      </p:sp>
      <p:pic>
        <p:nvPicPr>
          <p:cNvPr id="3" name="图片 2">
            <a:extLst>
              <a:ext uri="{FF2B5EF4-FFF2-40B4-BE49-F238E27FC236}">
                <a16:creationId xmlns:a16="http://schemas.microsoft.com/office/drawing/2014/main" id="{EA1B96BD-DB15-47A5-8847-5EF1948FC863}"/>
              </a:ext>
            </a:extLst>
          </p:cNvPr>
          <p:cNvPicPr>
            <a:picLocks noChangeAspect="1"/>
          </p:cNvPicPr>
          <p:nvPr/>
        </p:nvPicPr>
        <p:blipFill>
          <a:blip r:embed="rId3"/>
          <a:stretch>
            <a:fillRect/>
          </a:stretch>
        </p:blipFill>
        <p:spPr>
          <a:xfrm>
            <a:off x="6201073" y="1455420"/>
            <a:ext cx="5978975" cy="4705790"/>
          </a:xfrm>
          <a:prstGeom prst="rect">
            <a:avLst/>
          </a:prstGeom>
        </p:spPr>
      </p:pic>
    </p:spTree>
    <p:custDataLst>
      <p:tags r:id="rId1"/>
    </p:custDataLst>
    <p:extLst>
      <p:ext uri="{BB962C8B-B14F-4D97-AF65-F5344CB8AC3E}">
        <p14:creationId xmlns:p14="http://schemas.microsoft.com/office/powerpoint/2010/main" val="200175323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6291720" cy="4940935"/>
          </a:xfrm>
        </p:spPr>
        <p:txBody>
          <a:bodyPr>
            <a:noAutofit/>
          </a:bodyPr>
          <a:lstStyle/>
          <a:p>
            <a:pPr marL="0" indent="0">
              <a:lnSpc>
                <a:spcPct val="170000"/>
              </a:lnSpc>
              <a:buNone/>
            </a:pPr>
            <a:r>
              <a:rPr lang="zh-CN" altLang="en-US" sz="1800" dirty="0">
                <a:ea typeface="宋体" panose="02010600030101010101" pitchFamily="2" charset="-122"/>
                <a:sym typeface="+mn-ea"/>
              </a:rPr>
              <a:t>如何看到更细粒度的特征重要性排名？</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比如 </a:t>
            </a:r>
            <a:r>
              <a:rPr lang="en-US" altLang="zh-CN" sz="1800" dirty="0" err="1">
                <a:ea typeface="宋体" panose="02010600030101010101" pitchFamily="2" charset="-122"/>
                <a:sym typeface="+mn-ea"/>
              </a:rPr>
              <a:t>auto_model</a:t>
            </a:r>
            <a:r>
              <a:rPr lang="zh-CN" altLang="en-US" sz="1800" dirty="0">
                <a:ea typeface="宋体" panose="02010600030101010101" pitchFamily="2" charset="-122"/>
                <a:sym typeface="+mn-ea"/>
              </a:rPr>
              <a:t>中的哪款车型</a:t>
            </a:r>
            <a:endParaRPr lang="en-US" altLang="zh-CN" sz="1800" dirty="0">
              <a:ea typeface="宋体" panose="02010600030101010101" pitchFamily="2" charset="-122"/>
              <a:sym typeface="+mn-ea"/>
            </a:endParaRPr>
          </a:p>
          <a:p>
            <a:pPr marL="0" indent="0">
              <a:lnSpc>
                <a:spcPct val="170000"/>
              </a:lnSpc>
              <a:buNone/>
            </a:pPr>
            <a:r>
              <a:rPr lang="en-US" altLang="zh-CN" sz="1800" dirty="0" err="1">
                <a:ea typeface="宋体" panose="02010600030101010101" pitchFamily="2" charset="-122"/>
                <a:sym typeface="+mn-ea"/>
              </a:rPr>
              <a:t>incident_severity</a:t>
            </a:r>
            <a:r>
              <a:rPr lang="zh-CN" altLang="en-US" sz="1800" dirty="0">
                <a:ea typeface="宋体" panose="02010600030101010101" pitchFamily="2" charset="-122"/>
                <a:sym typeface="+mn-ea"/>
              </a:rPr>
              <a:t>中的哪个严重等级</a:t>
            </a:r>
          </a:p>
          <a:p>
            <a:pPr marL="0" indent="0">
              <a:lnSpc>
                <a:spcPct val="170000"/>
              </a:lnSpc>
              <a:buNone/>
            </a:pPr>
            <a:r>
              <a:rPr lang="en-US" altLang="zh-CN" sz="1800" dirty="0" err="1">
                <a:ea typeface="宋体" panose="02010600030101010101" pitchFamily="2" charset="-122"/>
                <a:sym typeface="+mn-ea"/>
              </a:rPr>
              <a:t>Insured_hobbies</a:t>
            </a:r>
            <a:r>
              <a:rPr lang="zh-CN" altLang="en-US" sz="1800" dirty="0">
                <a:ea typeface="宋体" panose="02010600030101010101" pitchFamily="2" charset="-122"/>
                <a:sym typeface="+mn-ea"/>
              </a:rPr>
              <a:t>中的哪个兴趣</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联系机构中的哪个机构</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将分类特征全部展开</a:t>
            </a:r>
          </a:p>
          <a:p>
            <a:pPr marL="0" indent="0">
              <a:lnSpc>
                <a:spcPct val="170000"/>
              </a:lnSpc>
              <a:buNone/>
            </a:pPr>
            <a:r>
              <a:rPr lang="en-US" altLang="zh-CN" sz="1800" dirty="0" err="1">
                <a:ea typeface="宋体" panose="02010600030101010101" pitchFamily="2" charset="-122"/>
                <a:sym typeface="+mn-ea"/>
              </a:rPr>
              <a:t>all_data</a:t>
            </a:r>
            <a:r>
              <a:rPr lang="en-US" altLang="zh-CN" sz="1800" dirty="0">
                <a:ea typeface="宋体" panose="02010600030101010101" pitchFamily="2" charset="-122"/>
                <a:sym typeface="+mn-ea"/>
              </a:rPr>
              <a:t> = </a:t>
            </a:r>
            <a:r>
              <a:rPr lang="en-US" altLang="zh-CN" sz="1800" dirty="0" err="1">
                <a:ea typeface="宋体" panose="02010600030101010101" pitchFamily="2" charset="-122"/>
                <a:sym typeface="+mn-ea"/>
              </a:rPr>
              <a:t>pd.get_dummies</a:t>
            </a:r>
            <a:r>
              <a:rPr lang="en-US" altLang="zh-CN" sz="1800" dirty="0">
                <a:ea typeface="宋体" panose="02010600030101010101" pitchFamily="2" charset="-122"/>
                <a:sym typeface="+mn-ea"/>
              </a:rPr>
              <a:t>(data)</a:t>
            </a:r>
          </a:p>
        </p:txBody>
      </p:sp>
      <p:pic>
        <p:nvPicPr>
          <p:cNvPr id="5" name="图片 4">
            <a:extLst>
              <a:ext uri="{FF2B5EF4-FFF2-40B4-BE49-F238E27FC236}">
                <a16:creationId xmlns:a16="http://schemas.microsoft.com/office/drawing/2014/main" id="{4BC27EE6-1957-4A5A-80F3-E5F88CE69896}"/>
              </a:ext>
            </a:extLst>
          </p:cNvPr>
          <p:cNvPicPr>
            <a:picLocks noChangeAspect="1"/>
          </p:cNvPicPr>
          <p:nvPr/>
        </p:nvPicPr>
        <p:blipFill>
          <a:blip r:embed="rId3"/>
          <a:stretch>
            <a:fillRect/>
          </a:stretch>
        </p:blipFill>
        <p:spPr>
          <a:xfrm>
            <a:off x="4753742" y="1592245"/>
            <a:ext cx="7358116" cy="4667284"/>
          </a:xfrm>
          <a:prstGeom prst="rect">
            <a:avLst/>
          </a:prstGeom>
        </p:spPr>
      </p:pic>
      <p:sp>
        <p:nvSpPr>
          <p:cNvPr id="7" name="箭头: 下 6">
            <a:extLst>
              <a:ext uri="{FF2B5EF4-FFF2-40B4-BE49-F238E27FC236}">
                <a16:creationId xmlns:a16="http://schemas.microsoft.com/office/drawing/2014/main" id="{CBD5FE58-809B-4E9D-B120-16432621B213}"/>
              </a:ext>
            </a:extLst>
          </p:cNvPr>
          <p:cNvSpPr/>
          <p:nvPr/>
        </p:nvSpPr>
        <p:spPr>
          <a:xfrm>
            <a:off x="2414494" y="4595906"/>
            <a:ext cx="436282" cy="442259"/>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extLst>
      <p:ext uri="{BB962C8B-B14F-4D97-AF65-F5344CB8AC3E}">
        <p14:creationId xmlns:p14="http://schemas.microsoft.com/office/powerpoint/2010/main" val="3830504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5681538" cy="4940935"/>
          </a:xfrm>
        </p:spPr>
        <p:txBody>
          <a:bodyPr>
            <a:noAutofit/>
          </a:bodyPr>
          <a:lstStyle/>
          <a:p>
            <a:pPr marL="0" indent="0">
              <a:lnSpc>
                <a:spcPct val="170000"/>
              </a:lnSpc>
              <a:buNone/>
            </a:pPr>
            <a:r>
              <a:rPr lang="en-US" altLang="zh-CN" sz="1800" dirty="0">
                <a:ea typeface="宋体" panose="02010600030101010101" pitchFamily="2" charset="-122"/>
                <a:sym typeface="+mn-ea"/>
              </a:rPr>
              <a:t>IIHS</a:t>
            </a:r>
            <a:r>
              <a:rPr lang="zh-CN" altLang="en-US" sz="1800" dirty="0">
                <a:ea typeface="宋体" panose="02010600030101010101" pitchFamily="2" charset="-122"/>
                <a:sym typeface="+mn-ea"/>
              </a:rPr>
              <a:t>（美国公路安全保险协会）</a:t>
            </a:r>
          </a:p>
          <a:p>
            <a:pPr>
              <a:lnSpc>
                <a:spcPct val="170000"/>
              </a:lnSpc>
            </a:pPr>
            <a:r>
              <a:rPr lang="zh-CN" altLang="en-US" sz="1800" dirty="0">
                <a:ea typeface="宋体" panose="02010600030101010101" pitchFamily="2" charset="-122"/>
                <a:sym typeface="+mn-ea"/>
              </a:rPr>
              <a:t>运营资金来源于美国的保险公司，</a:t>
            </a:r>
            <a:r>
              <a:rPr lang="en-US" altLang="zh-CN" sz="1800" dirty="0">
                <a:ea typeface="宋体" panose="02010600030101010101" pitchFamily="2" charset="-122"/>
                <a:sym typeface="+mn-ea"/>
              </a:rPr>
              <a:t>IIHS</a:t>
            </a:r>
            <a:r>
              <a:rPr lang="zh-CN" altLang="en-US" sz="1800" dirty="0">
                <a:ea typeface="宋体" panose="02010600030101010101" pitchFamily="2" charset="-122"/>
                <a:sym typeface="+mn-ea"/>
              </a:rPr>
              <a:t>定期进行碰撞测试，用于评估不同车型的安全风险</a:t>
            </a:r>
            <a:endParaRPr lang="en-US" altLang="zh-CN" sz="1800" dirty="0">
              <a:ea typeface="宋体" panose="02010600030101010101" pitchFamily="2" charset="-122"/>
              <a:sym typeface="+mn-ea"/>
            </a:endParaRPr>
          </a:p>
          <a:p>
            <a:pPr marL="0" indent="0">
              <a:lnSpc>
                <a:spcPct val="17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：每年</a:t>
            </a:r>
            <a:r>
              <a:rPr lang="en-US" altLang="zh-CN" sz="1800" dirty="0">
                <a:solidFill>
                  <a:srgbClr val="FF0000"/>
                </a:solidFill>
                <a:ea typeface="宋体" panose="02010600030101010101" pitchFamily="2" charset="-122"/>
                <a:sym typeface="+mn-ea"/>
              </a:rPr>
              <a:t>IIHS</a:t>
            </a:r>
            <a:r>
              <a:rPr lang="zh-CN" altLang="en-US" sz="1800" dirty="0">
                <a:solidFill>
                  <a:srgbClr val="FF0000"/>
                </a:solidFill>
                <a:ea typeface="宋体" panose="02010600030101010101" pitchFamily="2" charset="-122"/>
                <a:sym typeface="+mn-ea"/>
              </a:rPr>
              <a:t>都会公布顶级安全车认证榜单，对保险公司和个人消费者，价值是什么？</a:t>
            </a:r>
            <a:endParaRPr lang="en-US" altLang="zh-CN" sz="1800" dirty="0">
              <a:solidFill>
                <a:srgbClr val="FF0000"/>
              </a:solidFill>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车辆越安全，保险公司赔的钱就越少。</a:t>
            </a:r>
          </a:p>
          <a:p>
            <a:pPr marL="0" indent="0">
              <a:lnSpc>
                <a:spcPct val="170000"/>
              </a:lnSpc>
              <a:buNone/>
            </a:pPr>
            <a:r>
              <a:rPr lang="zh-CN" altLang="en-US" sz="1800" dirty="0">
                <a:ea typeface="宋体" panose="02010600030101010101" pitchFamily="2" charset="-122"/>
                <a:sym typeface="+mn-ea"/>
              </a:rPr>
              <a:t>对消费者，带来的利益也很实在，节省不少的保险费用</a:t>
            </a:r>
          </a:p>
          <a:p>
            <a:pPr marL="0" indent="0">
              <a:lnSpc>
                <a:spcPct val="170000"/>
              </a:lnSpc>
              <a:buNone/>
            </a:pPr>
            <a:endParaRPr lang="en-US" altLang="zh-CN" sz="1800" dirty="0">
              <a:ea typeface="宋体" panose="02010600030101010101" pitchFamily="2" charset="-122"/>
              <a:sym typeface="+mn-ea"/>
            </a:endParaRPr>
          </a:p>
        </p:txBody>
      </p:sp>
      <p:pic>
        <p:nvPicPr>
          <p:cNvPr id="3" name="图片 2">
            <a:extLst>
              <a:ext uri="{FF2B5EF4-FFF2-40B4-BE49-F238E27FC236}">
                <a16:creationId xmlns:a16="http://schemas.microsoft.com/office/drawing/2014/main" id="{9EFB7C13-828C-4665-AC20-37AB2A7C5E17}"/>
              </a:ext>
            </a:extLst>
          </p:cNvPr>
          <p:cNvPicPr>
            <a:picLocks noChangeAspect="1"/>
          </p:cNvPicPr>
          <p:nvPr/>
        </p:nvPicPr>
        <p:blipFill>
          <a:blip r:embed="rId3"/>
          <a:stretch>
            <a:fillRect/>
          </a:stretch>
        </p:blipFill>
        <p:spPr>
          <a:xfrm>
            <a:off x="6232877" y="1585990"/>
            <a:ext cx="5810292" cy="4343432"/>
          </a:xfrm>
          <a:prstGeom prst="rect">
            <a:avLst/>
          </a:prstGeom>
        </p:spPr>
      </p:pic>
      <p:sp>
        <p:nvSpPr>
          <p:cNvPr id="8" name="文本占位符 3">
            <a:extLst>
              <a:ext uri="{FF2B5EF4-FFF2-40B4-BE49-F238E27FC236}">
                <a16:creationId xmlns:a16="http://schemas.microsoft.com/office/drawing/2014/main" id="{959B1E81-B942-4DA2-B80D-7C4762BCDABB}"/>
              </a:ext>
            </a:extLst>
          </p:cNvPr>
          <p:cNvSpPr txBox="1">
            <a:spLocks/>
          </p:cNvSpPr>
          <p:nvPr/>
        </p:nvSpPr>
        <p:spPr>
          <a:xfrm>
            <a:off x="6405292" y="5885289"/>
            <a:ext cx="5681538" cy="509531"/>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70000"/>
              </a:lnSpc>
              <a:buFont typeface="Arial" panose="020B0604020202020204"/>
              <a:buNone/>
            </a:pPr>
            <a:r>
              <a:rPr lang="en-US" altLang="zh-CN" sz="1800" dirty="0">
                <a:ea typeface="宋体" panose="02010600030101010101" pitchFamily="2" charset="-122"/>
                <a:sym typeface="+mn-ea"/>
              </a:rPr>
              <a:t>2020</a:t>
            </a:r>
            <a:r>
              <a:rPr lang="zh-CN" altLang="en-US" sz="1800" dirty="0">
                <a:ea typeface="宋体" panose="02010600030101010101" pitchFamily="2" charset="-122"/>
                <a:sym typeface="+mn-ea"/>
              </a:rPr>
              <a:t>年 </a:t>
            </a:r>
            <a:r>
              <a:rPr lang="en-US" altLang="zh-CN" sz="1800" dirty="0">
                <a:ea typeface="宋体" panose="02010600030101010101" pitchFamily="2" charset="-122"/>
                <a:sym typeface="+mn-ea"/>
              </a:rPr>
              <a:t>IIHS</a:t>
            </a:r>
            <a:r>
              <a:rPr lang="zh-CN" altLang="en-US" sz="1800" dirty="0">
                <a:ea typeface="宋体" panose="02010600030101010101" pitchFamily="2" charset="-122"/>
                <a:sym typeface="+mn-ea"/>
              </a:rPr>
              <a:t>顶级安全车榜单（部分展示）</a:t>
            </a:r>
            <a:endParaRPr lang="en-US" altLang="zh-CN" sz="18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9722983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r>
              <a:rPr lang="en-US" altLang="zh-CN" dirty="0" err="1">
                <a:ea typeface="宋体" panose="02010600030101010101" pitchFamily="2" charset="-122"/>
              </a:rPr>
              <a:t>AutoML</a:t>
            </a:r>
            <a:r>
              <a:rPr lang="zh-CN" altLang="en-US" dirty="0">
                <a:ea typeface="宋体" panose="02010600030101010101" pitchFamily="2" charset="-122"/>
              </a:rPr>
              <a:t>）</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Step2</a:t>
            </a:r>
            <a:r>
              <a:rPr lang="zh-CN" altLang="en-US" sz="1800" dirty="0">
                <a:ea typeface="宋体" panose="02010600030101010101" pitchFamily="2" charset="-122"/>
                <a:sym typeface="+mn-ea"/>
              </a:rPr>
              <a:t>，数据探索（缺失值，唯一值个数）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，使用</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工具（</a:t>
            </a: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）自动判断任务：</a:t>
            </a:r>
            <a:r>
              <a:rPr lang="en-US" altLang="zh-CN" sz="1800" dirty="0">
                <a:ea typeface="宋体" panose="02010600030101010101" pitchFamily="2" charset="-122"/>
                <a:sym typeface="+mn-ea"/>
              </a:rPr>
              <a:t>'binary', 'multiclass', 'regression'</a:t>
            </a: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）自动特征工程：自动处理表格数据的神经网络（将每个类型特征单独训练</a:t>
            </a:r>
            <a:r>
              <a:rPr lang="en-US" altLang="zh-CN" sz="1800" dirty="0">
                <a:ea typeface="宋体" panose="02010600030101010101" pitchFamily="2" charset="-122"/>
                <a:sym typeface="+mn-ea"/>
              </a:rPr>
              <a:t>Embedding</a:t>
            </a:r>
            <a:r>
              <a:rPr lang="zh-CN" altLang="en-US" sz="1800" dirty="0">
                <a:ea typeface="宋体" panose="02010600030101010101" pitchFamily="2" charset="-122"/>
                <a:sym typeface="+mn-ea"/>
              </a:rPr>
              <a:t>向量），连续特征处理</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）多模型融合：</a:t>
            </a:r>
            <a:r>
              <a:rPr lang="en-US" altLang="zh-CN" sz="1800" dirty="0">
                <a:ea typeface="宋体" panose="02010600030101010101" pitchFamily="2" charset="-122"/>
                <a:sym typeface="+mn-ea"/>
              </a:rPr>
              <a:t>KNN, </a:t>
            </a:r>
            <a:r>
              <a:rPr lang="en-US" altLang="zh-CN" sz="1800" dirty="0" err="1">
                <a:ea typeface="宋体" panose="02010600030101010101" pitchFamily="2" charset="-122"/>
                <a:sym typeface="+mn-ea"/>
              </a:rPr>
              <a:t>LightGBM</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RandomForest</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CatBoost</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ExtraTrees</a:t>
            </a:r>
            <a:r>
              <a:rPr lang="zh-CN" altLang="en-US" sz="1800" dirty="0">
                <a:ea typeface="宋体" panose="02010600030101010101" pitchFamily="2" charset="-122"/>
                <a:sym typeface="+mn-ea"/>
              </a:rPr>
              <a:t>等</a:t>
            </a:r>
          </a:p>
          <a:p>
            <a:pPr marL="0" indent="0">
              <a:lnSpc>
                <a:spcPct val="170000"/>
              </a:lnSpc>
              <a:buNone/>
            </a:pPr>
            <a:r>
              <a:rPr lang="en-US" altLang="zh-CN" sz="1800" dirty="0">
                <a:ea typeface="宋体" panose="02010600030101010101" pitchFamily="2" charset="-122"/>
                <a:sym typeface="+mn-ea"/>
              </a:rPr>
              <a:t>Step4</a:t>
            </a:r>
            <a:r>
              <a:rPr lang="zh-CN" altLang="en-US" sz="1800" dirty="0">
                <a:ea typeface="宋体" panose="02010600030101010101" pitchFamily="2" charset="-122"/>
                <a:sym typeface="+mn-ea"/>
              </a:rPr>
              <a:t>，针对测试集进行预测</a:t>
            </a: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7A495CDC-C4F7-451A-98DB-0EC4D7625B2C}"/>
              </a:ext>
            </a:extLst>
          </p:cNvPr>
          <p:cNvGraphicFramePr>
            <a:graphicFrameLocks noGrp="1"/>
          </p:cNvGraphicFramePr>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policy_number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fraud_reported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698589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287489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211578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807369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830878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265093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760700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447226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695117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247116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818167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650026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a:t>
                      </a:r>
                      <a:endParaRPr lang="en-US"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914815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spTree>
    <p:custDataLst>
      <p:tags r:id="rId1"/>
    </p:custDataLst>
    <p:extLst>
      <p:ext uri="{BB962C8B-B14F-4D97-AF65-F5344CB8AC3E}">
        <p14:creationId xmlns:p14="http://schemas.microsoft.com/office/powerpoint/2010/main" val="261165332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r>
              <a:rPr lang="en-US" altLang="zh-CN" dirty="0" err="1">
                <a:ea typeface="宋体" panose="02010600030101010101" pitchFamily="2" charset="-122"/>
              </a:rPr>
              <a:t>AutoML</a:t>
            </a:r>
            <a:r>
              <a:rPr lang="zh-CN" altLang="en-US" dirty="0">
                <a:ea typeface="宋体" panose="02010600030101010101" pitchFamily="2" charset="-122"/>
              </a:rPr>
              <a:t>）</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777742" cy="4940935"/>
          </a:xfrm>
        </p:spPr>
        <p:txBody>
          <a:bodyPr>
            <a:noAutofit/>
          </a:bodyPr>
          <a:lstStyle/>
          <a:p>
            <a:pPr marL="0" indent="0">
              <a:lnSpc>
                <a:spcPct val="170000"/>
              </a:lnSpc>
              <a:buNone/>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使用：</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亚马逊开源的</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工具，使用</a:t>
            </a:r>
            <a:r>
              <a:rPr lang="en-US" altLang="zh-CN" sz="1800" dirty="0">
                <a:ea typeface="宋体" panose="02010600030101010101" pitchFamily="2" charset="-122"/>
                <a:sym typeface="+mn-ea"/>
              </a:rPr>
              <a:t>15</a:t>
            </a:r>
            <a:r>
              <a:rPr lang="zh-CN" altLang="en-US" sz="1800" dirty="0">
                <a:ea typeface="宋体" panose="02010600030101010101" pitchFamily="2" charset="-122"/>
                <a:sym typeface="+mn-ea"/>
              </a:rPr>
              <a:t>倍于单次训练的代价，得到调参结果比手调要好，适用于</a:t>
            </a:r>
            <a:r>
              <a:rPr lang="en-US" altLang="zh-CN" sz="1800" dirty="0">
                <a:ea typeface="宋体" panose="02010600030101010101" pitchFamily="2" charset="-122"/>
                <a:sym typeface="+mn-ea"/>
              </a:rPr>
              <a:t>CV, NLP</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Tabular</a:t>
            </a:r>
            <a:r>
              <a:rPr lang="zh-CN" altLang="en-US" sz="1800" dirty="0">
                <a:ea typeface="宋体" panose="02010600030101010101" pitchFamily="2" charset="-122"/>
                <a:sym typeface="+mn-ea"/>
              </a:rPr>
              <a:t>表格</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特点：无需数据清洗，自动进行特征工程、超参优化、模型选择</a:t>
            </a:r>
          </a:p>
          <a:p>
            <a:pPr marL="0" indent="0">
              <a:lnSpc>
                <a:spcPct val="170000"/>
              </a:lnSpc>
              <a:buNone/>
            </a:pPr>
            <a:endParaRPr lang="en-US" altLang="zh-CN" sz="1800" dirty="0">
              <a:ea typeface="宋体" panose="02010600030101010101" pitchFamily="2" charset="-122"/>
              <a:sym typeface="+mn-ea"/>
            </a:endParaRPr>
          </a:p>
        </p:txBody>
      </p:sp>
      <p:pic>
        <p:nvPicPr>
          <p:cNvPr id="6" name="图片 5">
            <a:extLst>
              <a:ext uri="{FF2B5EF4-FFF2-40B4-BE49-F238E27FC236}">
                <a16:creationId xmlns:a16="http://schemas.microsoft.com/office/drawing/2014/main" id="{D86C2612-7878-4E5A-AEBF-78F512AC4AB3}"/>
              </a:ext>
            </a:extLst>
          </p:cNvPr>
          <p:cNvPicPr>
            <a:picLocks noChangeAspect="1"/>
          </p:cNvPicPr>
          <p:nvPr/>
        </p:nvPicPr>
        <p:blipFill>
          <a:blip r:embed="rId3"/>
          <a:stretch>
            <a:fillRect/>
          </a:stretch>
        </p:blipFill>
        <p:spPr>
          <a:xfrm>
            <a:off x="908423" y="4582461"/>
            <a:ext cx="4864332" cy="1998118"/>
          </a:xfrm>
          <a:prstGeom prst="rect">
            <a:avLst/>
          </a:prstGeom>
        </p:spPr>
      </p:pic>
      <p:sp>
        <p:nvSpPr>
          <p:cNvPr id="8" name="文本占位符 3">
            <a:extLst>
              <a:ext uri="{FF2B5EF4-FFF2-40B4-BE49-F238E27FC236}">
                <a16:creationId xmlns:a16="http://schemas.microsoft.com/office/drawing/2014/main" id="{63C589AD-A75B-4AD9-99EC-7320B545B074}"/>
              </a:ext>
            </a:extLst>
          </p:cNvPr>
          <p:cNvSpPr txBox="1">
            <a:spLocks/>
          </p:cNvSpPr>
          <p:nvPr/>
        </p:nvSpPr>
        <p:spPr>
          <a:xfrm>
            <a:off x="6329082" y="1455419"/>
            <a:ext cx="5777742" cy="49409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from </a:t>
            </a:r>
            <a:r>
              <a:rPr lang="en-US" altLang="zh-CN" sz="1800" dirty="0" err="1">
                <a:ea typeface="宋体" panose="02010600030101010101" pitchFamily="2" charset="-122"/>
                <a:sym typeface="+mn-ea"/>
              </a:rPr>
              <a:t>autogluon.tabular</a:t>
            </a:r>
            <a:r>
              <a:rPr lang="en-US" altLang="zh-CN" sz="1800" dirty="0">
                <a:ea typeface="宋体" panose="02010600030101010101" pitchFamily="2" charset="-122"/>
                <a:sym typeface="+mn-ea"/>
              </a:rPr>
              <a:t> import </a:t>
            </a:r>
            <a:r>
              <a:rPr lang="en-US" altLang="zh-CN" sz="1800" dirty="0" err="1">
                <a:ea typeface="宋体" panose="02010600030101010101" pitchFamily="2" charset="-122"/>
                <a:sym typeface="+mn-ea"/>
              </a:rPr>
              <a:t>TabularPredictor</a:t>
            </a:r>
            <a:endParaRPr lang="en-US" altLang="zh-CN" sz="1800" dirty="0">
              <a:ea typeface="宋体" panose="02010600030101010101" pitchFamily="2" charset="-122"/>
              <a:sym typeface="+mn-ea"/>
            </a:endParaRPr>
          </a:p>
          <a:p>
            <a:pPr marL="0" indent="0">
              <a:lnSpc>
                <a:spcPct val="170000"/>
              </a:lnSpc>
              <a:buFont typeface="Arial" panose="020B0604020202020204"/>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创建</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模型</a:t>
            </a:r>
          </a:p>
          <a:p>
            <a:pPr marL="0" indent="0">
              <a:lnSpc>
                <a:spcPct val="170000"/>
              </a:lnSpc>
              <a:buFont typeface="Arial" panose="020B0604020202020204"/>
              <a:buNone/>
            </a:pPr>
            <a:r>
              <a:rPr lang="en-US" altLang="zh-CN" sz="1800" dirty="0">
                <a:ea typeface="宋体" panose="02010600030101010101" pitchFamily="2" charset="-122"/>
                <a:sym typeface="+mn-ea"/>
              </a:rPr>
              <a:t>model = </a:t>
            </a:r>
            <a:r>
              <a:rPr lang="en-US" altLang="zh-CN" sz="1800" dirty="0" err="1">
                <a:ea typeface="宋体" panose="02010600030101010101" pitchFamily="2" charset="-122"/>
                <a:sym typeface="+mn-ea"/>
              </a:rPr>
              <a:t>TabularPredictor</a:t>
            </a:r>
            <a:r>
              <a:rPr lang="en-US" altLang="zh-CN" sz="1800" dirty="0">
                <a:ea typeface="宋体" panose="02010600030101010101" pitchFamily="2" charset="-122"/>
                <a:sym typeface="+mn-ea"/>
              </a:rPr>
              <a:t>(label="target", path="model")</a:t>
            </a:r>
          </a:p>
          <a:p>
            <a:pPr marL="0" indent="0">
              <a:lnSpc>
                <a:spcPct val="170000"/>
              </a:lnSpc>
              <a:buFont typeface="Arial" panose="020B0604020202020204"/>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可以指定训练时长</a:t>
            </a:r>
          </a:p>
          <a:p>
            <a:pPr marL="0" indent="0">
              <a:lnSpc>
                <a:spcPct val="170000"/>
              </a:lnSpc>
              <a:buFont typeface="Arial" panose="020B0604020202020204"/>
              <a:buNone/>
            </a:pPr>
            <a:r>
              <a:rPr lang="en-US" altLang="zh-CN" sz="1800" dirty="0" err="1">
                <a:ea typeface="宋体" panose="02010600030101010101" pitchFamily="2" charset="-122"/>
                <a:sym typeface="+mn-ea"/>
              </a:rPr>
              <a:t>model.fit</a:t>
            </a:r>
            <a:r>
              <a:rPr lang="en-US" altLang="zh-CN" sz="1800" dirty="0">
                <a:ea typeface="宋体" panose="02010600030101010101" pitchFamily="2" charset="-122"/>
                <a:sym typeface="+mn-ea"/>
              </a:rPr>
              <a:t>(train, </a:t>
            </a:r>
            <a:r>
              <a:rPr lang="en-US" altLang="zh-CN" sz="1800" dirty="0" err="1">
                <a:ea typeface="宋体" panose="02010600030101010101" pitchFamily="2" charset="-122"/>
                <a:sym typeface="+mn-ea"/>
              </a:rPr>
              <a:t>time_limit</a:t>
            </a:r>
            <a:r>
              <a:rPr lang="en-US" altLang="zh-CN" sz="1800" dirty="0">
                <a:ea typeface="宋体" panose="02010600030101010101" pitchFamily="2" charset="-122"/>
                <a:sym typeface="+mn-ea"/>
              </a:rPr>
              <a:t>=300)</a:t>
            </a:r>
          </a:p>
          <a:p>
            <a:pPr marL="0" indent="0">
              <a:lnSpc>
                <a:spcPct val="170000"/>
              </a:lnSpc>
              <a:buFont typeface="Arial" panose="020B0604020202020204"/>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查看</a:t>
            </a:r>
            <a:r>
              <a:rPr lang="en-US" altLang="zh-CN" sz="1800" dirty="0">
                <a:ea typeface="宋体" panose="02010600030101010101" pitchFamily="2" charset="-122"/>
                <a:sym typeface="+mn-ea"/>
              </a:rPr>
              <a:t>Leaderboard</a:t>
            </a:r>
          </a:p>
          <a:p>
            <a:pPr marL="0" indent="0">
              <a:lnSpc>
                <a:spcPct val="170000"/>
              </a:lnSpc>
              <a:buFont typeface="Arial" panose="020B0604020202020204"/>
              <a:buNone/>
            </a:pPr>
            <a:r>
              <a:rPr lang="en-US" altLang="zh-CN" sz="1800" dirty="0" err="1">
                <a:ea typeface="宋体" panose="02010600030101010101" pitchFamily="2" charset="-122"/>
                <a:sym typeface="+mn-ea"/>
              </a:rPr>
              <a:t>model.leaderboard</a:t>
            </a:r>
            <a:r>
              <a:rPr lang="en-US" altLang="zh-CN" sz="1800" dirty="0">
                <a:ea typeface="宋体" panose="02010600030101010101" pitchFamily="2" charset="-122"/>
                <a:sym typeface="+mn-ea"/>
              </a:rPr>
              <a:t>()</a:t>
            </a:r>
          </a:p>
          <a:p>
            <a:pPr marL="0" indent="0">
              <a:lnSpc>
                <a:spcPct val="170000"/>
              </a:lnSpc>
              <a:buFont typeface="Arial" panose="020B0604020202020204"/>
              <a:buNone/>
            </a:pP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预测</a:t>
            </a:r>
          </a:p>
          <a:p>
            <a:pPr marL="0" indent="0">
              <a:lnSpc>
                <a:spcPct val="170000"/>
              </a:lnSpc>
              <a:buFont typeface="Arial" panose="020B0604020202020204"/>
              <a:buNone/>
            </a:pPr>
            <a:r>
              <a:rPr lang="en-US" altLang="zh-CN" sz="1800" dirty="0" err="1">
                <a:ea typeface="宋体" panose="02010600030101010101" pitchFamily="2" charset="-122"/>
                <a:sym typeface="+mn-ea"/>
              </a:rPr>
              <a:t>y_pred</a:t>
            </a:r>
            <a:r>
              <a:rPr lang="en-US" altLang="zh-CN" sz="1800" dirty="0">
                <a:ea typeface="宋体" panose="02010600030101010101" pitchFamily="2" charset="-122"/>
                <a:sym typeface="+mn-ea"/>
              </a:rPr>
              <a:t> = </a:t>
            </a:r>
            <a:r>
              <a:rPr lang="en-US" altLang="zh-CN" sz="1800" dirty="0" err="1">
                <a:ea typeface="宋体" panose="02010600030101010101" pitchFamily="2" charset="-122"/>
                <a:sym typeface="+mn-ea"/>
              </a:rPr>
              <a:t>model.predict</a:t>
            </a:r>
            <a:r>
              <a:rPr lang="en-US" altLang="zh-CN" sz="1800" dirty="0">
                <a:ea typeface="宋体" panose="02010600030101010101" pitchFamily="2" charset="-122"/>
                <a:sym typeface="+mn-ea"/>
              </a:rPr>
              <a:t>(test)</a:t>
            </a:r>
          </a:p>
        </p:txBody>
      </p:sp>
    </p:spTree>
    <p:custDataLst>
      <p:tags r:id="rId1"/>
    </p:custDataLst>
    <p:extLst>
      <p:ext uri="{BB962C8B-B14F-4D97-AF65-F5344CB8AC3E}">
        <p14:creationId xmlns:p14="http://schemas.microsoft.com/office/powerpoint/2010/main" val="424582594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r>
              <a:rPr lang="en-US" altLang="zh-CN" dirty="0" err="1">
                <a:ea typeface="宋体" panose="02010600030101010101" pitchFamily="2" charset="-122"/>
              </a:rPr>
              <a:t>AutoML</a:t>
            </a:r>
            <a:r>
              <a:rPr lang="zh-CN" altLang="en-US" dirty="0">
                <a:ea typeface="宋体" panose="02010600030101010101" pitchFamily="2" charset="-122"/>
              </a:rPr>
              <a:t>）</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777742" cy="4940935"/>
          </a:xfrm>
        </p:spPr>
        <p:txBody>
          <a:bodyPr>
            <a:noAutofit/>
          </a:bodyPr>
          <a:lstStyle/>
          <a:p>
            <a:pPr>
              <a:lnSpc>
                <a:spcPct val="170000"/>
              </a:lnSpc>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可以执行的任务：</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对</a:t>
            </a:r>
            <a:r>
              <a:rPr lang="en-US" altLang="zh-CN" sz="1800" dirty="0">
                <a:ea typeface="宋体" panose="02010600030101010101" pitchFamily="2" charset="-122"/>
                <a:sym typeface="+mn-ea"/>
              </a:rPr>
              <a:t>Tabular</a:t>
            </a:r>
            <a:r>
              <a:rPr lang="zh-CN" altLang="en-US" sz="1800" dirty="0">
                <a:ea typeface="宋体" panose="02010600030101010101" pitchFamily="2" charset="-122"/>
                <a:sym typeface="+mn-ea"/>
              </a:rPr>
              <a:t>表格预测的特点：</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）使用表格神经网络</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）多模型融合</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）鲁棒的数据预处理</a:t>
            </a:r>
            <a:endParaRPr lang="en-US" altLang="zh-CN" sz="1800" dirty="0">
              <a:ea typeface="宋体" panose="02010600030101010101" pitchFamily="2" charset="-122"/>
              <a:sym typeface="+mn-ea"/>
            </a:endParaRPr>
          </a:p>
        </p:txBody>
      </p:sp>
      <p:sp>
        <p:nvSpPr>
          <p:cNvPr id="8" name="文本占位符 3">
            <a:extLst>
              <a:ext uri="{FF2B5EF4-FFF2-40B4-BE49-F238E27FC236}">
                <a16:creationId xmlns:a16="http://schemas.microsoft.com/office/drawing/2014/main" id="{63C589AD-A75B-4AD9-99EC-7320B545B074}"/>
              </a:ext>
            </a:extLst>
          </p:cNvPr>
          <p:cNvSpPr txBox="1">
            <a:spLocks/>
          </p:cNvSpPr>
          <p:nvPr/>
        </p:nvSpPr>
        <p:spPr>
          <a:xfrm>
            <a:off x="6352986" y="4906683"/>
            <a:ext cx="5777742" cy="1059366"/>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spcBef>
                <a:spcPts val="400"/>
              </a:spcBef>
              <a:buFont typeface="Arial" panose="020B0604020202020204"/>
              <a:buNone/>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中的多模型融合</a:t>
            </a:r>
            <a:endParaRPr lang="en-US" altLang="zh-CN" sz="1800" dirty="0">
              <a:ea typeface="宋体" panose="02010600030101010101" pitchFamily="2" charset="-122"/>
              <a:sym typeface="+mn-ea"/>
            </a:endParaRPr>
          </a:p>
          <a:p>
            <a:pPr marL="0" indent="0">
              <a:lnSpc>
                <a:spcPct val="170000"/>
              </a:lnSpc>
              <a:spcBef>
                <a:spcPts val="400"/>
              </a:spcBef>
              <a:buFont typeface="Arial" panose="020B0604020202020204"/>
              <a:buNone/>
            </a:pPr>
            <a:r>
              <a:rPr lang="en-US" altLang="zh-CN" sz="1800" dirty="0">
                <a:ea typeface="宋体" panose="02010600030101010101" pitchFamily="2" charset="-122"/>
                <a:sym typeface="+mn-ea"/>
              </a:rPr>
              <a:t>Stack Level 1</a:t>
            </a:r>
            <a:r>
              <a:rPr lang="zh-CN" altLang="en-US" sz="1800" dirty="0">
                <a:ea typeface="宋体" panose="02010600030101010101" pitchFamily="2" charset="-122"/>
                <a:sym typeface="+mn-ea"/>
              </a:rPr>
              <a:t>：多模型的输出结果</a:t>
            </a:r>
            <a:endParaRPr lang="en-US" altLang="zh-CN" sz="1800" dirty="0">
              <a:ea typeface="宋体" panose="02010600030101010101" pitchFamily="2" charset="-122"/>
              <a:sym typeface="+mn-ea"/>
            </a:endParaRPr>
          </a:p>
          <a:p>
            <a:pPr marL="0" indent="0">
              <a:lnSpc>
                <a:spcPct val="170000"/>
              </a:lnSpc>
              <a:spcBef>
                <a:spcPts val="400"/>
              </a:spcBef>
              <a:buFont typeface="Arial" panose="020B0604020202020204"/>
              <a:buNone/>
            </a:pPr>
            <a:r>
              <a:rPr lang="en-US" altLang="zh-CN" sz="1800" dirty="0">
                <a:ea typeface="宋体" panose="02010600030101010101" pitchFamily="2" charset="-122"/>
                <a:sym typeface="+mn-ea"/>
              </a:rPr>
              <a:t>Stack Level 2</a:t>
            </a:r>
            <a:r>
              <a:rPr lang="zh-CN" altLang="en-US" sz="1800" dirty="0">
                <a:ea typeface="宋体" panose="02010600030101010101" pitchFamily="2" charset="-122"/>
                <a:sym typeface="+mn-ea"/>
              </a:rPr>
              <a:t>：通过</a:t>
            </a:r>
            <a:r>
              <a:rPr lang="en-US" altLang="zh-CN" sz="1800" dirty="0" err="1">
                <a:ea typeface="宋体" panose="02010600030101010101" pitchFamily="2" charset="-122"/>
                <a:sym typeface="+mn-ea"/>
              </a:rPr>
              <a:t>WeightedEnsemble</a:t>
            </a:r>
            <a:r>
              <a:rPr lang="zh-CN" altLang="en-US" sz="1800" dirty="0">
                <a:ea typeface="宋体" panose="02010600030101010101" pitchFamily="2" charset="-122"/>
                <a:sym typeface="+mn-ea"/>
              </a:rPr>
              <a:t>模型进行加权融合</a:t>
            </a:r>
          </a:p>
        </p:txBody>
      </p:sp>
      <p:pic>
        <p:nvPicPr>
          <p:cNvPr id="3" name="图片 2">
            <a:extLst>
              <a:ext uri="{FF2B5EF4-FFF2-40B4-BE49-F238E27FC236}">
                <a16:creationId xmlns:a16="http://schemas.microsoft.com/office/drawing/2014/main" id="{7F377DF7-4F28-4F5E-88B7-0FED861FDC1E}"/>
              </a:ext>
            </a:extLst>
          </p:cNvPr>
          <p:cNvPicPr>
            <a:picLocks noChangeAspect="1"/>
          </p:cNvPicPr>
          <p:nvPr/>
        </p:nvPicPr>
        <p:blipFill>
          <a:blip r:embed="rId3"/>
          <a:stretch>
            <a:fillRect/>
          </a:stretch>
        </p:blipFill>
        <p:spPr>
          <a:xfrm>
            <a:off x="551340" y="2156653"/>
            <a:ext cx="5167350" cy="1643075"/>
          </a:xfrm>
          <a:prstGeom prst="rect">
            <a:avLst/>
          </a:prstGeom>
        </p:spPr>
      </p:pic>
      <p:pic>
        <p:nvPicPr>
          <p:cNvPr id="7" name="图片 6">
            <a:extLst>
              <a:ext uri="{FF2B5EF4-FFF2-40B4-BE49-F238E27FC236}">
                <a16:creationId xmlns:a16="http://schemas.microsoft.com/office/drawing/2014/main" id="{2F239DAB-D27C-455D-8F18-0DBB39937BCF}"/>
              </a:ext>
            </a:extLst>
          </p:cNvPr>
          <p:cNvPicPr>
            <a:picLocks noChangeAspect="1"/>
          </p:cNvPicPr>
          <p:nvPr/>
        </p:nvPicPr>
        <p:blipFill>
          <a:blip r:embed="rId4"/>
          <a:stretch>
            <a:fillRect/>
          </a:stretch>
        </p:blipFill>
        <p:spPr>
          <a:xfrm>
            <a:off x="6831106" y="1655301"/>
            <a:ext cx="4517692" cy="3294628"/>
          </a:xfrm>
          <a:prstGeom prst="rect">
            <a:avLst/>
          </a:prstGeom>
        </p:spPr>
      </p:pic>
    </p:spTree>
    <p:custDataLst>
      <p:tags r:id="rId1"/>
    </p:custDataLst>
    <p:extLst>
      <p:ext uri="{BB962C8B-B14F-4D97-AF65-F5344CB8AC3E}">
        <p14:creationId xmlns:p14="http://schemas.microsoft.com/office/powerpoint/2010/main" val="389955083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r>
              <a:rPr lang="en-US" altLang="zh-CN" dirty="0" err="1">
                <a:ea typeface="宋体" panose="02010600030101010101" pitchFamily="2" charset="-122"/>
              </a:rPr>
              <a:t>AutoML</a:t>
            </a:r>
            <a:r>
              <a:rPr lang="zh-CN" altLang="en-US" dirty="0">
                <a:ea typeface="宋体" panose="02010600030101010101" pitchFamily="2" charset="-122"/>
              </a:rPr>
              <a:t>）</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777742" cy="4940935"/>
          </a:xfrm>
        </p:spPr>
        <p:txBody>
          <a:bodyPr>
            <a:noAutofit/>
          </a:bodyPr>
          <a:lstStyle/>
          <a:p>
            <a:pPr marL="0" indent="0">
              <a:lnSpc>
                <a:spcPct val="170000"/>
              </a:lnSpc>
              <a:buNone/>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的训练参数：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model = </a:t>
            </a:r>
            <a:r>
              <a:rPr lang="en-US" altLang="zh-CN" sz="1800" dirty="0" err="1">
                <a:ea typeface="宋体" panose="02010600030101010101" pitchFamily="2" charset="-122"/>
                <a:sym typeface="+mn-ea"/>
              </a:rPr>
              <a:t>TabularPredictor</a:t>
            </a:r>
            <a:r>
              <a:rPr lang="en-US" altLang="zh-CN" sz="1800" dirty="0">
                <a:ea typeface="宋体" panose="02010600030101010101" pitchFamily="2" charset="-122"/>
                <a:sym typeface="+mn-ea"/>
              </a:rPr>
              <a:t>(label, </a:t>
            </a:r>
            <a:r>
              <a:rPr lang="en-US" altLang="zh-CN" sz="1800" dirty="0" err="1">
                <a:ea typeface="宋体" panose="02010600030101010101" pitchFamily="2" charset="-122"/>
                <a:sym typeface="+mn-ea"/>
              </a:rPr>
              <a:t>eval_metric</a:t>
            </a:r>
            <a:r>
              <a:rPr lang="en-US" altLang="zh-CN" sz="1800" dirty="0">
                <a:ea typeface="宋体" panose="02010600030101010101" pitchFamily="2" charset="-122"/>
                <a:sym typeface="+mn-ea"/>
              </a:rPr>
              <a:t>=metric, path=</a:t>
            </a:r>
            <a:r>
              <a:rPr lang="en-US" altLang="zh-CN" sz="1800" dirty="0" err="1">
                <a:ea typeface="宋体" panose="02010600030101010101" pitchFamily="2" charset="-122"/>
                <a:sym typeface="+mn-ea"/>
              </a:rPr>
              <a:t>save_path</a:t>
            </a:r>
            <a:r>
              <a:rPr lang="en-US" altLang="zh-CN" sz="1800" dirty="0">
                <a:ea typeface="宋体" panose="02010600030101010101" pitchFamily="2" charset="-122"/>
                <a:sym typeface="+mn-ea"/>
              </a:rPr>
              <a:t>).fit(</a:t>
            </a:r>
            <a:r>
              <a:rPr lang="en-US" altLang="zh-CN" sz="1800" dirty="0" err="1">
                <a:ea typeface="宋体" panose="02010600030101010101" pitchFamily="2" charset="-122"/>
                <a:sym typeface="+mn-ea"/>
              </a:rPr>
              <a:t>train_data</a:t>
            </a:r>
            <a:r>
              <a:rPr lang="en-US" altLang="zh-CN" sz="1800" dirty="0">
                <a:ea typeface="宋体" panose="02010600030101010101" pitchFamily="2" charset="-122"/>
                <a:sym typeface="+mn-ea"/>
              </a:rPr>
              <a:t>, presets='</a:t>
            </a:r>
            <a:r>
              <a:rPr lang="en-US" altLang="zh-CN" sz="1800" dirty="0" err="1">
                <a:ea typeface="宋体" panose="02010600030101010101" pitchFamily="2" charset="-122"/>
                <a:sym typeface="+mn-ea"/>
              </a:rPr>
              <a:t>best_quality</a:t>
            </a:r>
            <a:r>
              <a:rPr lang="en-US" altLang="zh-CN" sz="1800" dirty="0">
                <a:ea typeface="宋体" panose="02010600030101010101" pitchFamily="2" charset="-122"/>
                <a:sym typeface="+mn-ea"/>
              </a:rPr>
              <a:t>')</a:t>
            </a:r>
          </a:p>
          <a:p>
            <a:pPr>
              <a:lnSpc>
                <a:spcPct val="170000"/>
              </a:lnSpc>
            </a:pPr>
            <a:r>
              <a:rPr lang="en-US" altLang="zh-CN" sz="1800" dirty="0" err="1">
                <a:ea typeface="宋体" panose="02010600030101010101" pitchFamily="2" charset="-122"/>
                <a:sym typeface="+mn-ea"/>
              </a:rPr>
              <a:t>time_limit</a:t>
            </a:r>
            <a:r>
              <a:rPr lang="en-US" altLang="zh-CN" sz="1800" dirty="0">
                <a:ea typeface="宋体" panose="02010600030101010101" pitchFamily="2" charset="-122"/>
                <a:sym typeface="+mn-ea"/>
              </a:rPr>
              <a:t> : </a:t>
            </a:r>
            <a:r>
              <a:rPr lang="zh-CN" altLang="en-US" sz="1800" dirty="0">
                <a:ea typeface="宋体" panose="02010600030101010101" pitchFamily="2" charset="-122"/>
                <a:sym typeface="+mn-ea"/>
              </a:rPr>
              <a:t>模型训练的最长等待时间，通常不设置</a:t>
            </a:r>
          </a:p>
          <a:p>
            <a:pPr>
              <a:lnSpc>
                <a:spcPct val="170000"/>
              </a:lnSpc>
            </a:pPr>
            <a:r>
              <a:rPr lang="en-US" altLang="zh-CN" sz="1800" dirty="0" err="1">
                <a:ea typeface="宋体" panose="02010600030101010101" pitchFamily="2" charset="-122"/>
                <a:sym typeface="+mn-ea"/>
              </a:rPr>
              <a:t>eval_metric</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评估指标，</a:t>
            </a:r>
            <a:r>
              <a:rPr lang="en-US" altLang="zh-CN" sz="1800" dirty="0">
                <a:ea typeface="宋体" panose="02010600030101010101" pitchFamily="2" charset="-122"/>
                <a:sym typeface="+mn-ea"/>
              </a:rPr>
              <a:t>AUC</a:t>
            </a:r>
            <a:r>
              <a:rPr lang="zh-CN" altLang="en-US" sz="1800" dirty="0">
                <a:ea typeface="宋体" panose="02010600030101010101" pitchFamily="2" charset="-122"/>
                <a:sym typeface="+mn-ea"/>
              </a:rPr>
              <a:t>还是精度等</a:t>
            </a:r>
          </a:p>
          <a:p>
            <a:pPr>
              <a:lnSpc>
                <a:spcPct val="170000"/>
              </a:lnSpc>
            </a:pPr>
            <a:r>
              <a:rPr lang="en-US" altLang="zh-CN" sz="1800" dirty="0">
                <a:ea typeface="宋体" panose="02010600030101010101" pitchFamily="2" charset="-122"/>
                <a:sym typeface="+mn-ea"/>
              </a:rPr>
              <a:t>presets</a:t>
            </a:r>
            <a:r>
              <a:rPr lang="zh-CN" altLang="en-US" sz="1800" dirty="0">
                <a:ea typeface="宋体" panose="02010600030101010101" pitchFamily="2" charset="-122"/>
                <a:sym typeface="+mn-ea"/>
              </a:rPr>
              <a:t>： 默认为</a:t>
            </a:r>
            <a:r>
              <a:rPr lang="en-US" altLang="zh-CN" sz="1800" dirty="0" err="1">
                <a:ea typeface="宋体" panose="02010600030101010101" pitchFamily="2" charset="-122"/>
                <a:sym typeface="+mn-ea"/>
              </a:rPr>
              <a:t>medium_quality_faster_train</a:t>
            </a:r>
            <a:r>
              <a:rPr lang="zh-CN" altLang="en-US" sz="1800" dirty="0">
                <a:ea typeface="宋体" panose="02010600030101010101" pitchFamily="2" charset="-122"/>
                <a:sym typeface="+mn-ea"/>
              </a:rPr>
              <a:t>，损失了精度但是速度比较快，如果设置为</a:t>
            </a:r>
            <a:r>
              <a:rPr lang="en-US" altLang="zh-CN" sz="1800" dirty="0" err="1">
                <a:ea typeface="宋体" panose="02010600030101010101" pitchFamily="2" charset="-122"/>
                <a:sym typeface="+mn-ea"/>
              </a:rPr>
              <a:t>best_quality</a:t>
            </a:r>
            <a:r>
              <a:rPr lang="zh-CN" altLang="en-US" sz="1800" dirty="0">
                <a:ea typeface="宋体" panose="02010600030101010101" pitchFamily="2" charset="-122"/>
                <a:sym typeface="+mn-ea"/>
              </a:rPr>
              <a:t>，会做</a:t>
            </a:r>
            <a:r>
              <a:rPr lang="en-US" altLang="zh-CN" sz="1800" dirty="0">
                <a:ea typeface="宋体" panose="02010600030101010101" pitchFamily="2" charset="-122"/>
                <a:sym typeface="+mn-ea"/>
              </a:rPr>
              <a:t>bagging</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stacking</a:t>
            </a:r>
            <a:r>
              <a:rPr lang="zh-CN" altLang="en-US" sz="1800" dirty="0">
                <a:ea typeface="宋体" panose="02010600030101010101" pitchFamily="2" charset="-122"/>
                <a:sym typeface="+mn-ea"/>
              </a:rPr>
              <a:t>以提高性能</a:t>
            </a:r>
            <a:endParaRPr lang="en-US" altLang="zh-CN" sz="1800" dirty="0">
              <a:ea typeface="宋体" panose="02010600030101010101" pitchFamily="2" charset="-122"/>
              <a:sym typeface="+mn-ea"/>
            </a:endParaRPr>
          </a:p>
          <a:p>
            <a:pPr>
              <a:lnSpc>
                <a:spcPct val="170000"/>
              </a:lnSpc>
            </a:pPr>
            <a:endParaRPr lang="zh-CN" altLang="en-US" sz="1800" dirty="0">
              <a:ea typeface="宋体" panose="02010600030101010101" pitchFamily="2" charset="-122"/>
              <a:sym typeface="+mn-ea"/>
            </a:endParaRPr>
          </a:p>
          <a:p>
            <a:pPr marL="0" indent="0">
              <a:lnSpc>
                <a:spcPct val="170000"/>
              </a:lnSpc>
              <a:buNone/>
            </a:pPr>
            <a:endParaRPr lang="zh-CN" altLang="en-US"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41847380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带你走进数据比赛</a:t>
            </a:r>
            <a:endParaRPr lang="zh-CN" altLang="en-US"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B86F61D-7714-4681-8DC1-74F1EE9585EA}"/>
              </a:ext>
            </a:extLst>
          </p:cNvPr>
          <p:cNvSpPr>
            <a:spLocks noGrp="1" noChangeArrowheads="1"/>
          </p:cNvSpPr>
          <p:nvPr>
            <p:ph type="title"/>
          </p:nvPr>
        </p:nvSpPr>
        <p:spPr/>
        <p:txBody>
          <a:bodyPr/>
          <a:lstStyle/>
          <a:p>
            <a:r>
              <a:rPr lang="en-US" altLang="zh-CN" dirty="0"/>
              <a:t>Thinking &amp; Action</a:t>
            </a:r>
            <a:endParaRPr lang="zh-CN" altLang="en-US" dirty="0"/>
          </a:p>
        </p:txBody>
      </p:sp>
      <p:sp>
        <p:nvSpPr>
          <p:cNvPr id="2" name="Content Placeholder 2">
            <a:extLst>
              <a:ext uri="{FF2B5EF4-FFF2-40B4-BE49-F238E27FC236}">
                <a16:creationId xmlns:a16="http://schemas.microsoft.com/office/drawing/2014/main" id="{129C875F-20EA-45CF-85CD-8D4D38A67458}"/>
              </a:ext>
            </a:extLst>
          </p:cNvPr>
          <p:cNvSpPr txBox="1">
            <a:spLocks noGrp="1"/>
          </p:cNvSpPr>
          <p:nvPr/>
        </p:nvSpPr>
        <p:spPr>
          <a:xfrm>
            <a:off x="530857" y="1339215"/>
            <a:ext cx="8225216"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rPr>
              <a:t>Thinking1</a:t>
            </a:r>
            <a:r>
              <a:rPr lang="zh-CN" altLang="en-US" sz="1800" dirty="0">
                <a:ea typeface="宋体" panose="02010600030101010101" pitchFamily="2" charset="-122"/>
              </a:rPr>
              <a:t>：在</a:t>
            </a:r>
            <a:r>
              <a:rPr lang="en-US" altLang="zh-CN" sz="1800" dirty="0">
                <a:ea typeface="宋体" panose="02010600030101010101" pitchFamily="2" charset="-122"/>
              </a:rPr>
              <a:t>AI</a:t>
            </a:r>
            <a:r>
              <a:rPr lang="zh-CN" altLang="en-US" sz="1800" dirty="0">
                <a:ea typeface="宋体" panose="02010600030101010101" pitchFamily="2" charset="-122"/>
              </a:rPr>
              <a:t>比赛中，有哪些常用的机器学习神器？</a:t>
            </a:r>
            <a:endParaRPr lang="en-US" altLang="zh-CN" sz="1800" dirty="0">
              <a:ea typeface="宋体" panose="02010600030101010101" pitchFamily="2" charset="-122"/>
            </a:endParaRPr>
          </a:p>
          <a:p>
            <a:pPr>
              <a:lnSpc>
                <a:spcPct val="150000"/>
              </a:lnSpc>
            </a:pPr>
            <a:r>
              <a:rPr lang="en-US" altLang="zh-CN" sz="1800" dirty="0">
                <a:ea typeface="宋体" panose="02010600030101010101" pitchFamily="2" charset="-122"/>
              </a:rPr>
              <a:t>Thinking2</a:t>
            </a:r>
            <a:r>
              <a:rPr lang="zh-CN" altLang="en-US" sz="1800" dirty="0">
                <a:ea typeface="宋体" panose="02010600030101010101" pitchFamily="2" charset="-122"/>
              </a:rPr>
              <a:t>：使用树模型需要对数据进行归一化处理么？</a:t>
            </a:r>
          </a:p>
          <a:p>
            <a:pPr>
              <a:lnSpc>
                <a:spcPct val="150000"/>
              </a:lnSpc>
            </a:pPr>
            <a:r>
              <a:rPr lang="en-US" altLang="zh-CN" sz="1800" dirty="0">
                <a:ea typeface="宋体" panose="02010600030101010101" pitchFamily="2" charset="-122"/>
              </a:rPr>
              <a:t>Thinking3</a:t>
            </a:r>
            <a:r>
              <a:rPr lang="zh-CN" altLang="en-US" sz="1800" dirty="0">
                <a:ea typeface="宋体" panose="02010600030101010101" pitchFamily="2" charset="-122"/>
              </a:rPr>
              <a:t>： </a:t>
            </a:r>
            <a:r>
              <a:rPr lang="en-US" altLang="zh-CN" sz="1800" dirty="0" err="1">
                <a:ea typeface="宋体" panose="02010600030101010101" pitchFamily="2" charset="-122"/>
              </a:rPr>
              <a:t>XGBoost</a:t>
            </a:r>
            <a:r>
              <a:rPr lang="zh-CN" altLang="en-US" sz="1800" dirty="0">
                <a:ea typeface="宋体" panose="02010600030101010101" pitchFamily="2" charset="-122"/>
              </a:rPr>
              <a:t>与</a:t>
            </a:r>
            <a:r>
              <a:rPr lang="en-US" altLang="zh-CN" sz="1800" dirty="0" err="1">
                <a:ea typeface="宋体" panose="02010600030101010101" pitchFamily="2" charset="-122"/>
              </a:rPr>
              <a:t>LightGBM</a:t>
            </a:r>
            <a:r>
              <a:rPr lang="zh-CN" altLang="en-US" sz="1800" dirty="0">
                <a:ea typeface="宋体" panose="02010600030101010101" pitchFamily="2" charset="-122"/>
              </a:rPr>
              <a:t>的区别是什么？为什么</a:t>
            </a:r>
            <a:r>
              <a:rPr lang="en-US" altLang="zh-CN" sz="1800" dirty="0" err="1">
                <a:ea typeface="宋体" panose="02010600030101010101" pitchFamily="2" charset="-122"/>
              </a:rPr>
              <a:t>LightGBM</a:t>
            </a:r>
            <a:r>
              <a:rPr lang="zh-CN" altLang="en-US" sz="1800" dirty="0">
                <a:ea typeface="宋体" panose="02010600030101010101" pitchFamily="2" charset="-122"/>
              </a:rPr>
              <a:t>会更快？</a:t>
            </a:r>
            <a:endParaRPr lang="en-US" altLang="zh-CN" sz="1800" dirty="0">
              <a:ea typeface="宋体" panose="02010600030101010101" pitchFamily="2" charset="-122"/>
            </a:endParaRPr>
          </a:p>
          <a:p>
            <a:pPr>
              <a:lnSpc>
                <a:spcPct val="150000"/>
              </a:lnSpc>
            </a:pPr>
            <a:r>
              <a:rPr lang="en-US" altLang="zh-CN" sz="1800" dirty="0">
                <a:ea typeface="宋体" panose="02010600030101010101" pitchFamily="2" charset="-122"/>
              </a:rPr>
              <a:t>Thinking4</a:t>
            </a:r>
            <a:r>
              <a:rPr lang="zh-CN" altLang="en-US" sz="1800" dirty="0">
                <a:ea typeface="宋体" panose="02010600030101010101" pitchFamily="2" charset="-122"/>
              </a:rPr>
              <a:t>：模型融合的原理是怎样的？为什么多个模型融合会有准确率的提升？</a:t>
            </a:r>
          </a:p>
        </p:txBody>
      </p:sp>
    </p:spTree>
    <p:extLst>
      <p:ext uri="{BB962C8B-B14F-4D97-AF65-F5344CB8AC3E}">
        <p14:creationId xmlns:p14="http://schemas.microsoft.com/office/powerpoint/2010/main" val="203749557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t>Thinking &amp; Action</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4927220" cy="4940935"/>
          </a:xfrm>
        </p:spPr>
        <p:txBody>
          <a:bodyPr>
            <a:noAutofit/>
          </a:bodyPr>
          <a:lstStyle/>
          <a:p>
            <a:pPr marL="0" indent="0">
              <a:lnSpc>
                <a:spcPct val="170000"/>
              </a:lnSpc>
              <a:buNone/>
            </a:pPr>
            <a:r>
              <a:rPr lang="en-US" altLang="zh-CN" sz="1800" dirty="0">
                <a:ea typeface="宋体" panose="02010600030101010101" pitchFamily="2" charset="-122"/>
                <a:sym typeface="+mn-ea"/>
              </a:rPr>
              <a:t>Action1</a:t>
            </a:r>
            <a:r>
              <a:rPr lang="zh-CN" altLang="en-US" sz="1800" dirty="0">
                <a:ea typeface="宋体" panose="02010600030101010101" pitchFamily="2" charset="-122"/>
                <a:sym typeface="+mn-ea"/>
              </a:rPr>
              <a:t>：保险反欺诈预测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https://www.kaggle.com/c/fraud-detection-in-insurance-claims</a:t>
            </a:r>
          </a:p>
          <a:p>
            <a:pPr marL="0" indent="0">
              <a:lnSpc>
                <a:spcPct val="170000"/>
              </a:lnSpc>
              <a:buNone/>
            </a:pPr>
            <a:r>
              <a:rPr lang="zh-CN" altLang="en-US" sz="1800" dirty="0">
                <a:ea typeface="宋体" panose="02010600030101010101" pitchFamily="2" charset="-122"/>
                <a:sym typeface="+mn-ea"/>
              </a:rPr>
              <a:t>保险公司向你提供了之前客户索赔的车险数据，希望你能开发模型帮助他们预测哪些索赔是欺诈行为</a:t>
            </a:r>
          </a:p>
          <a:p>
            <a:pPr marL="0" indent="0">
              <a:lnSpc>
                <a:spcPct val="170000"/>
              </a:lnSpc>
              <a:buNone/>
            </a:pPr>
            <a:r>
              <a:rPr lang="zh-CN" altLang="en-US" sz="1800" dirty="0">
                <a:ea typeface="宋体" panose="02010600030101010101" pitchFamily="2" charset="-122"/>
                <a:sym typeface="+mn-ea"/>
              </a:rPr>
              <a:t>训练集：</a:t>
            </a:r>
            <a:r>
              <a:rPr lang="en-US" altLang="zh-CN" sz="1800" dirty="0">
                <a:ea typeface="宋体" panose="02010600030101010101" pitchFamily="2" charset="-122"/>
                <a:sym typeface="+mn-ea"/>
              </a:rPr>
              <a:t>train.csv 700</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测试集：</a:t>
            </a:r>
            <a:r>
              <a:rPr lang="en-US" altLang="zh-CN" sz="1800" dirty="0">
                <a:ea typeface="宋体" panose="02010600030101010101" pitchFamily="2" charset="-122"/>
                <a:sym typeface="+mn-ea"/>
              </a:rPr>
              <a:t>test.csv 300</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p:txBody>
      </p:sp>
      <p:graphicFrame>
        <p:nvGraphicFramePr>
          <p:cNvPr id="6" name="表格 5">
            <a:extLst>
              <a:ext uri="{FF2B5EF4-FFF2-40B4-BE49-F238E27FC236}">
                <a16:creationId xmlns:a16="http://schemas.microsoft.com/office/drawing/2014/main" id="{582A7F8A-A621-45E6-A5A5-0637BD6FB85A}"/>
              </a:ext>
            </a:extLst>
          </p:cNvPr>
          <p:cNvGraphicFramePr>
            <a:graphicFrameLocks noGrp="1"/>
          </p:cNvGraphicFramePr>
          <p:nvPr/>
        </p:nvGraphicFramePr>
        <p:xfrm>
          <a:off x="5681760" y="1300396"/>
          <a:ext cx="5398622" cy="5375322"/>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algn="l" fontAlgn="b"/>
                      <a:r>
                        <a:rPr lang="en-US" sz="1400" u="none" strike="noStrike" dirty="0" err="1">
                          <a:effectLst/>
                        </a:rPr>
                        <a:t>months_as_customer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成为客户的时长，以月为单位</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74779314"/>
                  </a:ext>
                </a:extLst>
              </a:tr>
              <a:tr h="298629">
                <a:tc>
                  <a:txBody>
                    <a:bodyPr/>
                    <a:lstStyle/>
                    <a:p>
                      <a:pPr algn="l" fontAlgn="b"/>
                      <a:r>
                        <a:rPr lang="en-US" sz="1400" u="none" strike="noStrike">
                          <a:effectLst/>
                        </a:rPr>
                        <a:t>age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年龄</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855608291"/>
                  </a:ext>
                </a:extLst>
              </a:tr>
              <a:tr h="298629">
                <a:tc>
                  <a:txBody>
                    <a:bodyPr/>
                    <a:lstStyle/>
                    <a:p>
                      <a:pPr algn="l" fontAlgn="b"/>
                      <a:r>
                        <a:rPr lang="en-US" sz="1400" u="none" strike="noStrike" dirty="0" err="1">
                          <a:effectLst/>
                        </a:rPr>
                        <a:t>policy_number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保险编号</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696783382"/>
                  </a:ext>
                </a:extLst>
              </a:tr>
              <a:tr h="298629">
                <a:tc>
                  <a:txBody>
                    <a:bodyPr/>
                    <a:lstStyle/>
                    <a:p>
                      <a:pPr algn="l" fontAlgn="b"/>
                      <a:r>
                        <a:rPr lang="en-US" sz="1400" u="none" strike="noStrike" dirty="0" err="1">
                          <a:effectLst/>
                        </a:rPr>
                        <a:t>policy_bind_date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保险绑定日期</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390285465"/>
                  </a:ext>
                </a:extLst>
              </a:tr>
              <a:tr h="298629">
                <a:tc>
                  <a:txBody>
                    <a:bodyPr/>
                    <a:lstStyle/>
                    <a:p>
                      <a:pPr algn="l" fontAlgn="b"/>
                      <a:r>
                        <a:rPr lang="en-US" sz="1400" u="none" strike="noStrike">
                          <a:effectLst/>
                        </a:rPr>
                        <a:t>policy_state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上保险所在地区</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222747854"/>
                  </a:ext>
                </a:extLst>
              </a:tr>
              <a:tr h="298629">
                <a:tc>
                  <a:txBody>
                    <a:bodyPr/>
                    <a:lstStyle/>
                    <a:p>
                      <a:pPr algn="l" fontAlgn="b"/>
                      <a:r>
                        <a:rPr lang="en-US" sz="1400" u="none" strike="noStrike">
                          <a:effectLst/>
                        </a:rPr>
                        <a:t>policy_csl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组合单一限制</a:t>
                      </a:r>
                      <a:r>
                        <a:rPr lang="en-US" sz="1400" u="none" strike="noStrike">
                          <a:effectLst/>
                        </a:rPr>
                        <a:t>Combined Single Limit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400615767"/>
                  </a:ext>
                </a:extLst>
              </a:tr>
              <a:tr h="298629">
                <a:tc>
                  <a:txBody>
                    <a:bodyPr/>
                    <a:lstStyle/>
                    <a:p>
                      <a:pPr algn="l" fontAlgn="b"/>
                      <a:r>
                        <a:rPr lang="en-US" sz="1400" u="none" strike="noStrike">
                          <a:effectLst/>
                        </a:rPr>
                        <a:t>policy_deductable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保险扣除额</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02207887"/>
                  </a:ext>
                </a:extLst>
              </a:tr>
              <a:tr h="298629">
                <a:tc>
                  <a:txBody>
                    <a:bodyPr/>
                    <a:lstStyle/>
                    <a:p>
                      <a:pPr algn="l" fontAlgn="b"/>
                      <a:r>
                        <a:rPr lang="en-US" sz="1400" u="none" strike="noStrike" dirty="0" err="1">
                          <a:effectLst/>
                        </a:rPr>
                        <a:t>policy_annual_premium</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每年的保费</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14211096"/>
                  </a:ext>
                </a:extLst>
              </a:tr>
              <a:tr h="298629">
                <a:tc>
                  <a:txBody>
                    <a:bodyPr/>
                    <a:lstStyle/>
                    <a:p>
                      <a:pPr algn="l" fontAlgn="b"/>
                      <a:r>
                        <a:rPr lang="en-US" sz="1400" u="none" strike="noStrike">
                          <a:effectLst/>
                        </a:rPr>
                        <a:t>umbrella_limit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保险责任上限</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359300821"/>
                  </a:ext>
                </a:extLst>
              </a:tr>
              <a:tr h="298629">
                <a:tc>
                  <a:txBody>
                    <a:bodyPr/>
                    <a:lstStyle/>
                    <a:p>
                      <a:pPr algn="l" fontAlgn="b"/>
                      <a:r>
                        <a:rPr lang="en-US" sz="1400" u="none" strike="noStrike">
                          <a:effectLst/>
                        </a:rPr>
                        <a:t>insured_zip</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被保人邮编</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058732422"/>
                  </a:ext>
                </a:extLst>
              </a:tr>
              <a:tr h="298629">
                <a:tc>
                  <a:txBody>
                    <a:bodyPr/>
                    <a:lstStyle/>
                    <a:p>
                      <a:pPr algn="l" fontAlgn="b"/>
                      <a:r>
                        <a:rPr lang="en-US" sz="1400" u="none" strike="noStrike" dirty="0" err="1">
                          <a:effectLst/>
                        </a:rPr>
                        <a:t>insured_sex</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被保人姓名：</a:t>
                      </a:r>
                      <a:r>
                        <a:rPr lang="en-US" sz="1400" u="none" strike="noStrike" dirty="0">
                          <a:effectLst/>
                        </a:rPr>
                        <a:t>FEMALE</a:t>
                      </a:r>
                      <a:r>
                        <a:rPr lang="zh-CN" altLang="en-US" sz="1400" u="none" strike="noStrike" dirty="0">
                          <a:effectLst/>
                        </a:rPr>
                        <a:t>或者</a:t>
                      </a:r>
                      <a:r>
                        <a:rPr lang="en-US" sz="1400" u="none" strike="noStrike" dirty="0">
                          <a:effectLst/>
                        </a:rPr>
                        <a:t>MALE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057589599"/>
                  </a:ext>
                </a:extLst>
              </a:tr>
              <a:tr h="298629">
                <a:tc>
                  <a:txBody>
                    <a:bodyPr/>
                    <a:lstStyle/>
                    <a:p>
                      <a:pPr algn="l" fontAlgn="b"/>
                      <a:r>
                        <a:rPr lang="en-US" sz="1400" u="none" strike="noStrike">
                          <a:effectLst/>
                        </a:rPr>
                        <a:t>insured_education_level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被保人学历</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745839441"/>
                  </a:ext>
                </a:extLst>
              </a:tr>
              <a:tr h="298629">
                <a:tc>
                  <a:txBody>
                    <a:bodyPr/>
                    <a:lstStyle/>
                    <a:p>
                      <a:pPr algn="l" fontAlgn="b"/>
                      <a:r>
                        <a:rPr lang="en-US" sz="1400" u="none" strike="noStrike">
                          <a:effectLst/>
                        </a:rPr>
                        <a:t>insured_occupation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被保人职业</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542447810"/>
                  </a:ext>
                </a:extLst>
              </a:tr>
              <a:tr h="298629">
                <a:tc>
                  <a:txBody>
                    <a:bodyPr/>
                    <a:lstStyle/>
                    <a:p>
                      <a:pPr algn="l" fontAlgn="b"/>
                      <a:r>
                        <a:rPr lang="en-US" sz="1400" u="none" strike="noStrike">
                          <a:effectLst/>
                        </a:rPr>
                        <a:t>insured_hobbies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被保人兴趣爱好</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939841477"/>
                  </a:ext>
                </a:extLst>
              </a:tr>
              <a:tr h="298629">
                <a:tc>
                  <a:txBody>
                    <a:bodyPr/>
                    <a:lstStyle/>
                    <a:p>
                      <a:pPr algn="l" fontAlgn="b"/>
                      <a:r>
                        <a:rPr lang="en-US" sz="1400" u="none" strike="noStrike">
                          <a:effectLst/>
                        </a:rPr>
                        <a:t>insured_relationship</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被保人关系</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176327589"/>
                  </a:ext>
                </a:extLst>
              </a:tr>
              <a:tr h="298629">
                <a:tc>
                  <a:txBody>
                    <a:bodyPr/>
                    <a:lstStyle/>
                    <a:p>
                      <a:pPr algn="l" fontAlgn="b"/>
                      <a:r>
                        <a:rPr lang="en-US" sz="1400" u="none" strike="noStrike">
                          <a:effectLst/>
                        </a:rPr>
                        <a:t>capital-gains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资本收益</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413323115"/>
                  </a:ext>
                </a:extLst>
              </a:tr>
              <a:tr h="298629">
                <a:tc>
                  <a:txBody>
                    <a:bodyPr/>
                    <a:lstStyle/>
                    <a:p>
                      <a:pPr algn="l" fontAlgn="b"/>
                      <a:r>
                        <a:rPr lang="en-US" sz="1400" u="none" strike="noStrike">
                          <a:effectLst/>
                        </a:rPr>
                        <a:t>capital-loss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资本损失</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832099345"/>
                  </a:ext>
                </a:extLst>
              </a:tr>
            </a:tbl>
          </a:graphicData>
        </a:graphic>
      </p:graphicFrame>
    </p:spTree>
    <p:custDataLst>
      <p:tags r:id="rId1"/>
    </p:custDataLst>
    <p:extLst>
      <p:ext uri="{BB962C8B-B14F-4D97-AF65-F5344CB8AC3E}">
        <p14:creationId xmlns:p14="http://schemas.microsoft.com/office/powerpoint/2010/main" val="428831036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t>Thinking &amp; Action</a:t>
            </a:r>
            <a:endParaRPr lang="zh-CN" dirty="0">
              <a:ea typeface="宋体" panose="02010600030101010101" pitchFamily="2" charset="-122"/>
            </a:endParaRPr>
          </a:p>
        </p:txBody>
      </p:sp>
      <p:graphicFrame>
        <p:nvGraphicFramePr>
          <p:cNvPr id="7" name="表格 6">
            <a:extLst>
              <a:ext uri="{FF2B5EF4-FFF2-40B4-BE49-F238E27FC236}">
                <a16:creationId xmlns:a16="http://schemas.microsoft.com/office/drawing/2014/main" id="{E46326CC-F99A-4A93-9E6F-FE765AC167CB}"/>
              </a:ext>
            </a:extLst>
          </p:cNvPr>
          <p:cNvGraphicFramePr>
            <a:graphicFrameLocks noGrp="1"/>
          </p:cNvGraphicFramePr>
          <p:nvPr/>
        </p:nvGraphicFramePr>
        <p:xfrm>
          <a:off x="422465" y="1222701"/>
          <a:ext cx="5398622" cy="5508176"/>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incident_date</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出险日期</a:t>
                      </a:r>
                    </a:p>
                  </a:txBody>
                  <a:tcPr marL="4763" marR="4763" marT="4763" marB="0" anchor="b"/>
                </a:tc>
                <a:extLst>
                  <a:ext uri="{0D108BD9-81ED-4DB2-BD59-A6C34878D82A}">
                    <a16:rowId xmlns:a16="http://schemas.microsoft.com/office/drawing/2014/main" val="47477931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incident_type</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出险类型</a:t>
                      </a:r>
                    </a:p>
                  </a:txBody>
                  <a:tcPr marL="4763" marR="4763" marT="4763" marB="0" anchor="b"/>
                </a:tc>
                <a:extLst>
                  <a:ext uri="{0D108BD9-81ED-4DB2-BD59-A6C34878D82A}">
                    <a16:rowId xmlns:a16="http://schemas.microsoft.com/office/drawing/2014/main" val="385560829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collision_type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碰撞类型</a:t>
                      </a:r>
                    </a:p>
                  </a:txBody>
                  <a:tcPr marL="4763" marR="4763" marT="4763" marB="0" anchor="b"/>
                </a:tc>
                <a:extLst>
                  <a:ext uri="{0D108BD9-81ED-4DB2-BD59-A6C34878D82A}">
                    <a16:rowId xmlns:a16="http://schemas.microsoft.com/office/drawing/2014/main" val="169678338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incident_severity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事故严重程度</a:t>
                      </a:r>
                    </a:p>
                  </a:txBody>
                  <a:tcPr marL="4763" marR="4763" marT="4763" marB="0" anchor="b"/>
                </a:tc>
                <a:extLst>
                  <a:ext uri="{0D108BD9-81ED-4DB2-BD59-A6C34878D82A}">
                    <a16:rowId xmlns:a16="http://schemas.microsoft.com/office/drawing/2014/main" val="139028546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authorities_contacted</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联系了当地的哪个机构</a:t>
                      </a:r>
                    </a:p>
                  </a:txBody>
                  <a:tcPr marL="4763" marR="4763" marT="4763" marB="0" anchor="b"/>
                </a:tc>
                <a:extLst>
                  <a:ext uri="{0D108BD9-81ED-4DB2-BD59-A6C34878D82A}">
                    <a16:rowId xmlns:a16="http://schemas.microsoft.com/office/drawing/2014/main" val="222274785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incident_state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出事所在的州</a:t>
                      </a:r>
                    </a:p>
                  </a:txBody>
                  <a:tcPr marL="4763" marR="4763" marT="4763" marB="0" anchor="b"/>
                </a:tc>
                <a:extLst>
                  <a:ext uri="{0D108BD9-81ED-4DB2-BD59-A6C34878D82A}">
                    <a16:rowId xmlns:a16="http://schemas.microsoft.com/office/drawing/2014/main" val="340061576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incident_city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出事所在的城市</a:t>
                      </a:r>
                    </a:p>
                  </a:txBody>
                  <a:tcPr marL="4763" marR="4763" marT="4763" marB="0" anchor="b"/>
                </a:tc>
                <a:extLst>
                  <a:ext uri="{0D108BD9-81ED-4DB2-BD59-A6C34878D82A}">
                    <a16:rowId xmlns:a16="http://schemas.microsoft.com/office/drawing/2014/main" val="30220788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incident_location</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出事所在的具体位置</a:t>
                      </a:r>
                    </a:p>
                  </a:txBody>
                  <a:tcPr marL="4763" marR="4763" marT="4763" marB="0" anchor="b"/>
                </a:tc>
                <a:extLst>
                  <a:ext uri="{0D108BD9-81ED-4DB2-BD59-A6C34878D82A}">
                    <a16:rowId xmlns:a16="http://schemas.microsoft.com/office/drawing/2014/main" val="414211096"/>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incident_hour_of_the_day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出事所在的小时（一天</a:t>
                      </a:r>
                      <a:r>
                        <a:rPr lang="en-US" altLang="zh-CN" sz="1400" b="0" i="0" u="none" strike="noStrike" cap="none" spc="0" baseline="0" dirty="0">
                          <a:solidFill>
                            <a:schemeClr val="tx1"/>
                          </a:solidFill>
                          <a:effectLst/>
                          <a:uFillTx/>
                          <a:latin typeface="+mn-lt"/>
                          <a:ea typeface="+mn-ea"/>
                          <a:cs typeface="+mn-cs"/>
                          <a:sym typeface="Calibri" panose="020F0502020204030204"/>
                        </a:rPr>
                        <a:t>24</a:t>
                      </a:r>
                      <a:r>
                        <a:rPr lang="zh-CN" altLang="en-US" sz="1400" b="0" i="0" u="none" strike="noStrike" cap="none" spc="0" baseline="0" dirty="0">
                          <a:solidFill>
                            <a:schemeClr val="tx1"/>
                          </a:solidFill>
                          <a:effectLst/>
                          <a:uFillTx/>
                          <a:latin typeface="+mn-lt"/>
                          <a:ea typeface="+mn-ea"/>
                          <a:cs typeface="+mn-cs"/>
                          <a:sym typeface="Calibri" panose="020F0502020204030204"/>
                        </a:rPr>
                        <a:t>小时的哪个时间）</a:t>
                      </a:r>
                    </a:p>
                  </a:txBody>
                  <a:tcPr marL="4763" marR="4763" marT="4763" marB="0" anchor="b"/>
                </a:tc>
                <a:extLst>
                  <a:ext uri="{0D108BD9-81ED-4DB2-BD59-A6C34878D82A}">
                    <a16:rowId xmlns:a16="http://schemas.microsoft.com/office/drawing/2014/main" val="335930082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number_of_vehicles_involved</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涉及的车辆数</a:t>
                      </a:r>
                    </a:p>
                  </a:txBody>
                  <a:tcPr marL="4763" marR="4763" marT="4763" marB="0" anchor="b"/>
                </a:tc>
                <a:extLst>
                  <a:ext uri="{0D108BD9-81ED-4DB2-BD59-A6C34878D82A}">
                    <a16:rowId xmlns:a16="http://schemas.microsoft.com/office/drawing/2014/main" val="305873242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property_damage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是否有财产损失</a:t>
                      </a:r>
                    </a:p>
                  </a:txBody>
                  <a:tcPr marL="4763" marR="4763" marT="4763" marB="0" anchor="b"/>
                </a:tc>
                <a:extLst>
                  <a:ext uri="{0D108BD9-81ED-4DB2-BD59-A6C34878D82A}">
                    <a16:rowId xmlns:a16="http://schemas.microsoft.com/office/drawing/2014/main" val="2057589599"/>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bodily_injuries</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身体伤害</a:t>
                      </a:r>
                    </a:p>
                  </a:txBody>
                  <a:tcPr marL="4763" marR="4763" marT="4763" marB="0" anchor="b"/>
                </a:tc>
                <a:extLst>
                  <a:ext uri="{0D108BD9-81ED-4DB2-BD59-A6C34878D82A}">
                    <a16:rowId xmlns:a16="http://schemas.microsoft.com/office/drawing/2014/main" val="274583944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witnesses</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目击证人</a:t>
                      </a:r>
                    </a:p>
                  </a:txBody>
                  <a:tcPr marL="4763" marR="4763" marT="4763" marB="0" anchor="b"/>
                </a:tc>
                <a:extLst>
                  <a:ext uri="{0D108BD9-81ED-4DB2-BD59-A6C34878D82A}">
                    <a16:rowId xmlns:a16="http://schemas.microsoft.com/office/drawing/2014/main" val="542447810"/>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police_report_available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是否有警察记录的报告</a:t>
                      </a:r>
                    </a:p>
                  </a:txBody>
                  <a:tcPr marL="4763" marR="4763" marT="4763" marB="0" anchor="b"/>
                </a:tc>
                <a:extLst>
                  <a:ext uri="{0D108BD9-81ED-4DB2-BD59-A6C34878D82A}">
                    <a16:rowId xmlns:a16="http://schemas.microsoft.com/office/drawing/2014/main" val="293984147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total_claim_amount</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整体索赔金额</a:t>
                      </a:r>
                    </a:p>
                  </a:txBody>
                  <a:tcPr marL="4763" marR="4763" marT="4763" marB="0" anchor="b"/>
                </a:tc>
                <a:extLst>
                  <a:ext uri="{0D108BD9-81ED-4DB2-BD59-A6C34878D82A}">
                    <a16:rowId xmlns:a16="http://schemas.microsoft.com/office/drawing/2014/main" val="4176327589"/>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injury_claim</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伤害索赔金额</a:t>
                      </a:r>
                    </a:p>
                  </a:txBody>
                  <a:tcPr marL="4763" marR="4763" marT="4763" marB="0" anchor="b"/>
                </a:tc>
                <a:extLst>
                  <a:ext uri="{0D108BD9-81ED-4DB2-BD59-A6C34878D82A}">
                    <a16:rowId xmlns:a16="http://schemas.microsoft.com/office/drawing/2014/main" val="341332311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property_claim</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财产索赔金额</a:t>
                      </a:r>
                    </a:p>
                  </a:txBody>
                  <a:tcPr marL="4763" marR="4763" marT="4763" marB="0" anchor="b"/>
                </a:tc>
                <a:extLst>
                  <a:ext uri="{0D108BD9-81ED-4DB2-BD59-A6C34878D82A}">
                    <a16:rowId xmlns:a16="http://schemas.microsoft.com/office/drawing/2014/main" val="2832099345"/>
                  </a:ext>
                </a:extLst>
              </a:tr>
            </a:tbl>
          </a:graphicData>
        </a:graphic>
      </p:graphicFrame>
      <p:graphicFrame>
        <p:nvGraphicFramePr>
          <p:cNvPr id="8" name="表格 7">
            <a:extLst>
              <a:ext uri="{FF2B5EF4-FFF2-40B4-BE49-F238E27FC236}">
                <a16:creationId xmlns:a16="http://schemas.microsoft.com/office/drawing/2014/main" id="{8B4E1AB9-F896-437C-A54D-FDB6C73BE4AB}"/>
              </a:ext>
            </a:extLst>
          </p:cNvPr>
          <p:cNvGraphicFramePr>
            <a:graphicFrameLocks noGrp="1"/>
          </p:cNvGraphicFramePr>
          <p:nvPr/>
        </p:nvGraphicFramePr>
        <p:xfrm>
          <a:off x="6234582" y="1222701"/>
          <a:ext cx="5398622" cy="2223257"/>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vehicle_claim</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汽车索赔金额</a:t>
                      </a:r>
                    </a:p>
                  </a:txBody>
                  <a:tcPr marL="4763" marR="4763" marT="4763" marB="0" anchor="b"/>
                </a:tc>
                <a:extLst>
                  <a:ext uri="{0D108BD9-81ED-4DB2-BD59-A6C34878D82A}">
                    <a16:rowId xmlns:a16="http://schemas.microsoft.com/office/drawing/2014/main" val="47477931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auto_make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汽车品牌，比如</a:t>
                      </a:r>
                      <a:r>
                        <a:rPr lang="en-US" sz="1400" b="0" i="0" u="none" strike="noStrike" cap="none" spc="0" baseline="0" dirty="0">
                          <a:solidFill>
                            <a:schemeClr val="tx1"/>
                          </a:solidFill>
                          <a:effectLst/>
                          <a:uFillTx/>
                          <a:latin typeface="+mn-lt"/>
                          <a:ea typeface="+mn-ea"/>
                          <a:cs typeface="+mn-cs"/>
                          <a:sym typeface="Calibri" panose="020F0502020204030204"/>
                        </a:rPr>
                        <a:t>Audi, BMW, Toyota, Volkswagen</a:t>
                      </a:r>
                    </a:p>
                  </a:txBody>
                  <a:tcPr marL="4763" marR="4763" marT="4763" marB="0" anchor="b"/>
                </a:tc>
                <a:extLst>
                  <a:ext uri="{0D108BD9-81ED-4DB2-BD59-A6C34878D82A}">
                    <a16:rowId xmlns:a16="http://schemas.microsoft.com/office/drawing/2014/main" val="385560829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auto_model</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汽车型号，比如</a:t>
                      </a:r>
                      <a:r>
                        <a:rPr lang="en-US" sz="1400" b="0" i="0" u="none" strike="noStrike" cap="none" spc="0" baseline="0">
                          <a:solidFill>
                            <a:schemeClr val="tx1"/>
                          </a:solidFill>
                          <a:effectLst/>
                          <a:uFillTx/>
                          <a:latin typeface="+mn-lt"/>
                          <a:ea typeface="+mn-ea"/>
                          <a:cs typeface="+mn-cs"/>
                          <a:sym typeface="Calibri" panose="020F0502020204030204"/>
                        </a:rPr>
                        <a:t>A3,X5,Camry,Passat</a:t>
                      </a:r>
                      <a:r>
                        <a:rPr lang="zh-CN" altLang="en-US" sz="1400" b="0" i="0" u="none" strike="noStrike" cap="none" spc="0" baseline="0">
                          <a:solidFill>
                            <a:schemeClr val="tx1"/>
                          </a:solidFill>
                          <a:effectLst/>
                          <a:uFillTx/>
                          <a:latin typeface="+mn-lt"/>
                          <a:ea typeface="+mn-ea"/>
                          <a:cs typeface="+mn-cs"/>
                          <a:sym typeface="Calibri" panose="020F0502020204030204"/>
                        </a:rPr>
                        <a:t>等</a:t>
                      </a:r>
                    </a:p>
                  </a:txBody>
                  <a:tcPr marL="4763" marR="4763" marT="4763" marB="0" anchor="b"/>
                </a:tc>
                <a:extLst>
                  <a:ext uri="{0D108BD9-81ED-4DB2-BD59-A6C34878D82A}">
                    <a16:rowId xmlns:a16="http://schemas.microsoft.com/office/drawing/2014/main" val="169678338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auto_year</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汽车购买的年份</a:t>
                      </a:r>
                    </a:p>
                  </a:txBody>
                  <a:tcPr marL="4763" marR="4763" marT="4763" marB="0" anchor="b"/>
                </a:tc>
                <a:extLst>
                  <a:ext uri="{0D108BD9-81ED-4DB2-BD59-A6C34878D82A}">
                    <a16:rowId xmlns:a16="http://schemas.microsoft.com/office/drawing/2014/main" val="139028546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fraud_reported</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是否欺诈，</a:t>
                      </a:r>
                      <a:r>
                        <a:rPr lang="en-US" altLang="zh-CN" sz="1400" b="0" i="0" u="none" strike="noStrike" cap="none" spc="0" baseline="0" dirty="0">
                          <a:solidFill>
                            <a:schemeClr val="tx1"/>
                          </a:solidFill>
                          <a:effectLst/>
                          <a:uFillTx/>
                          <a:latin typeface="+mn-lt"/>
                          <a:ea typeface="+mn-ea"/>
                          <a:cs typeface="+mn-cs"/>
                          <a:sym typeface="Calibri" panose="020F0502020204030204"/>
                        </a:rPr>
                        <a:t>1</a:t>
                      </a:r>
                      <a:r>
                        <a:rPr lang="zh-CN" altLang="en-US" sz="1400" b="0" i="0" u="none" strike="noStrike" cap="none" spc="0" baseline="0" dirty="0">
                          <a:solidFill>
                            <a:schemeClr val="tx1"/>
                          </a:solidFill>
                          <a:effectLst/>
                          <a:uFillTx/>
                          <a:latin typeface="+mn-lt"/>
                          <a:ea typeface="+mn-ea"/>
                          <a:cs typeface="+mn-cs"/>
                          <a:sym typeface="Calibri" panose="020F0502020204030204"/>
                        </a:rPr>
                        <a:t>或者</a:t>
                      </a:r>
                      <a:r>
                        <a:rPr lang="en-US" altLang="zh-CN" sz="1400" b="0" i="0" u="none" strike="noStrike" cap="none" spc="0" baseline="0" dirty="0">
                          <a:solidFill>
                            <a:schemeClr val="tx1"/>
                          </a:solidFill>
                          <a:effectLst/>
                          <a:uFillTx/>
                          <a:latin typeface="+mn-lt"/>
                          <a:ea typeface="+mn-ea"/>
                          <a:cs typeface="+mn-cs"/>
                          <a:sym typeface="Calibri" panose="020F0502020204030204"/>
                        </a:rPr>
                        <a:t>0</a:t>
                      </a:r>
                    </a:p>
                  </a:txBody>
                  <a:tcPr marL="4763" marR="4763" marT="4763" marB="0" anchor="b"/>
                </a:tc>
                <a:extLst>
                  <a:ext uri="{0D108BD9-81ED-4DB2-BD59-A6C34878D82A}">
                    <a16:rowId xmlns:a16="http://schemas.microsoft.com/office/drawing/2014/main" val="222274785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_c39]</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无意义</a:t>
                      </a:r>
                    </a:p>
                  </a:txBody>
                  <a:tcPr marL="4763" marR="4763" marT="4763" marB="0" anchor="b"/>
                </a:tc>
                <a:extLst>
                  <a:ext uri="{0D108BD9-81ED-4DB2-BD59-A6C34878D82A}">
                    <a16:rowId xmlns:a16="http://schemas.microsoft.com/office/drawing/2014/main" val="3400615767"/>
                  </a:ext>
                </a:extLst>
              </a:tr>
            </a:tbl>
          </a:graphicData>
        </a:graphic>
      </p:graphicFrame>
      <p:sp>
        <p:nvSpPr>
          <p:cNvPr id="5" name="文本占位符 3">
            <a:extLst>
              <a:ext uri="{FF2B5EF4-FFF2-40B4-BE49-F238E27FC236}">
                <a16:creationId xmlns:a16="http://schemas.microsoft.com/office/drawing/2014/main" id="{4E5664DB-5C41-463D-9536-24A34FC1C58F}"/>
              </a:ext>
            </a:extLst>
          </p:cNvPr>
          <p:cNvSpPr>
            <a:spLocks noGrp="1"/>
          </p:cNvSpPr>
          <p:nvPr>
            <p:ph type="body" idx="1"/>
          </p:nvPr>
        </p:nvSpPr>
        <p:spPr>
          <a:xfrm>
            <a:off x="6234582" y="3851071"/>
            <a:ext cx="4927220" cy="1784228"/>
          </a:xfrm>
        </p:spPr>
        <p:txBody>
          <a:bodyPr>
            <a:noAutofit/>
          </a:bodyPr>
          <a:lstStyle/>
          <a:p>
            <a:pPr marL="0" indent="0">
              <a:lnSpc>
                <a:spcPct val="170000"/>
              </a:lnSpc>
              <a:buNone/>
            </a:pPr>
            <a:r>
              <a:rPr lang="zh-CN" altLang="en-US" sz="1800" dirty="0">
                <a:ea typeface="宋体" panose="02010600030101010101" pitchFamily="2" charset="-122"/>
                <a:sym typeface="+mn-ea"/>
              </a:rPr>
              <a:t>评测标准：</a:t>
            </a:r>
            <a:r>
              <a:rPr lang="en-US" altLang="zh-CN" sz="1800" dirty="0">
                <a:ea typeface="宋体" panose="02010600030101010101" pitchFamily="2" charset="-122"/>
                <a:sym typeface="+mn-ea"/>
              </a:rPr>
              <a:t>AUC</a:t>
            </a:r>
          </a:p>
        </p:txBody>
      </p:sp>
      <p:pic>
        <p:nvPicPr>
          <p:cNvPr id="3" name="图片 2">
            <a:extLst>
              <a:ext uri="{FF2B5EF4-FFF2-40B4-BE49-F238E27FC236}">
                <a16:creationId xmlns:a16="http://schemas.microsoft.com/office/drawing/2014/main" id="{3FBB6A3A-D5B7-4160-846C-6846E00CEE10}"/>
              </a:ext>
            </a:extLst>
          </p:cNvPr>
          <p:cNvPicPr>
            <a:picLocks noChangeAspect="1"/>
          </p:cNvPicPr>
          <p:nvPr/>
        </p:nvPicPr>
        <p:blipFill>
          <a:blip r:embed="rId3"/>
          <a:stretch>
            <a:fillRect/>
          </a:stretch>
        </p:blipFill>
        <p:spPr>
          <a:xfrm>
            <a:off x="8288929" y="3976789"/>
            <a:ext cx="3443313" cy="2814658"/>
          </a:xfrm>
          <a:prstGeom prst="rect">
            <a:avLst/>
          </a:prstGeom>
        </p:spPr>
      </p:pic>
    </p:spTree>
    <p:custDataLst>
      <p:tags r:id="rId1"/>
    </p:custDataLst>
    <p:extLst>
      <p:ext uri="{BB962C8B-B14F-4D97-AF65-F5344CB8AC3E}">
        <p14:creationId xmlns:p14="http://schemas.microsoft.com/office/powerpoint/2010/main" val="340793760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0285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a:t>
            </a:r>
          </a:p>
          <a:p>
            <a:pPr>
              <a:lnSpc>
                <a:spcPct val="150000"/>
              </a:lnSpc>
            </a:pPr>
            <a:r>
              <a:rPr lang="zh-CN" altLang="en-US" sz="1600" dirty="0">
                <a:ea typeface="宋体" panose="02010600030101010101" pitchFamily="2" charset="-122"/>
                <a:sym typeface="+mn-ea"/>
              </a:rPr>
              <a:t>贪心方法，获取最优分割节点（</a:t>
            </a:r>
            <a:r>
              <a:rPr lang="en-US" altLang="zh-CN" sz="1600" dirty="0">
                <a:ea typeface="宋体" panose="02010600030101010101" pitchFamily="2" charset="-122"/>
                <a:sym typeface="+mn-ea"/>
              </a:rPr>
              <a:t>split point</a:t>
            </a:r>
            <a:r>
              <a:rPr lang="zh-CN" altLang="en-US" sz="1600" dirty="0">
                <a:ea typeface="宋体" panose="02010600030101010101" pitchFamily="2" charset="-122"/>
                <a:sym typeface="+mn-ea"/>
              </a:rPr>
              <a:t>）</a:t>
            </a:r>
          </a:p>
          <a:p>
            <a:pPr marL="0" indent="0">
              <a:lnSpc>
                <a:spcPct val="150000"/>
              </a:lnSpc>
              <a:buNone/>
            </a:pPr>
            <a:r>
              <a:rPr lang="zh-CN" altLang="en-US" sz="1600" dirty="0">
                <a:ea typeface="宋体" panose="02010600030101010101" pitchFamily="2" charset="-122"/>
                <a:sym typeface="+mn-ea"/>
              </a:rPr>
              <a:t>将所有样本按照gi从小到大排序，通过遍历，查看每个节点是否需要分割</a:t>
            </a:r>
          </a:p>
          <a:p>
            <a:pPr>
              <a:lnSpc>
                <a:spcPct val="150000"/>
              </a:lnSpc>
            </a:pPr>
            <a:r>
              <a:rPr lang="zh-CN" altLang="en-US" sz="1600" dirty="0">
                <a:ea typeface="宋体" panose="02010600030101010101" pitchFamily="2" charset="-122"/>
                <a:sym typeface="+mn-ea"/>
              </a:rPr>
              <a:t>对于特征值的个数为n时，总共有n−1种划分</a:t>
            </a: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，对样本扫描一遍，得出GL，GR</a:t>
            </a: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，根据Gain的分数进行分割</a:t>
            </a:r>
          </a:p>
          <a:p>
            <a:pPr>
              <a:lnSpc>
                <a:spcPct val="150000"/>
              </a:lnSpc>
            </a:pPr>
            <a:r>
              <a:rPr lang="zh-CN" altLang="en-US" sz="1600" dirty="0">
                <a:ea typeface="宋体" panose="02010600030101010101" pitchFamily="2" charset="-122"/>
                <a:sym typeface="+mn-ea"/>
              </a:rPr>
              <a:t>通过贪心法，计算效率得到大幅提升，XGBoost重新定义划分属性，即Gain，而</a:t>
            </a:r>
            <a:r>
              <a:rPr lang="en-US" altLang="zh-CN" sz="1600" dirty="0">
                <a:ea typeface="宋体" panose="02010600030101010101" pitchFamily="2" charset="-122"/>
                <a:sym typeface="+mn-ea"/>
              </a:rPr>
              <a:t>Gain</a:t>
            </a:r>
            <a:r>
              <a:rPr lang="zh-CN" altLang="en-US" sz="1600" dirty="0">
                <a:ea typeface="宋体" panose="02010600030101010101" pitchFamily="2" charset="-122"/>
                <a:sym typeface="+mn-ea"/>
              </a:rPr>
              <a:t>的计算是由目标损失函数obj决定的</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XGBoost-3"/>
          <p:cNvPicPr>
            <a:picLocks noChangeAspect="1"/>
          </p:cNvPicPr>
          <p:nvPr/>
        </p:nvPicPr>
        <p:blipFill>
          <a:blip r:embed="rId5"/>
          <a:stretch>
            <a:fillRect/>
          </a:stretch>
        </p:blipFill>
        <p:spPr>
          <a:xfrm>
            <a:off x="5487670" y="1196975"/>
            <a:ext cx="6482080" cy="2286000"/>
          </a:xfrm>
          <a:prstGeom prst="rect">
            <a:avLst/>
          </a:prstGeom>
        </p:spPr>
      </p:pic>
      <p:graphicFrame>
        <p:nvGraphicFramePr>
          <p:cNvPr id="4" name="对象 -2147482616"/>
          <p:cNvGraphicFramePr>
            <a:graphicFrameLocks noChangeAspect="1"/>
          </p:cNvGraphicFramePr>
          <p:nvPr/>
        </p:nvGraphicFramePr>
        <p:xfrm>
          <a:off x="5871845" y="3060065"/>
          <a:ext cx="1517015" cy="422910"/>
        </p:xfrm>
        <a:graphic>
          <a:graphicData uri="http://schemas.openxmlformats.org/presentationml/2006/ole">
            <mc:AlternateContent xmlns:mc="http://schemas.openxmlformats.org/markup-compatibility/2006">
              <mc:Choice xmlns:v="urn:schemas-microsoft-com:vml" Requires="v">
                <p:oleObj spid="_x0000_s1094" r:id="rId6" imgW="787400" imgH="215900" progId="Equation.KSEE3">
                  <p:embed/>
                </p:oleObj>
              </mc:Choice>
              <mc:Fallback>
                <p:oleObj r:id="rId6" imgW="787400" imgH="215900" progId="Equation.KSEE3">
                  <p:embed/>
                  <p:pic>
                    <p:nvPicPr>
                      <p:cNvPr id="4" name="对象 -2147482616"/>
                      <p:cNvPicPr/>
                      <p:nvPr/>
                    </p:nvPicPr>
                    <p:blipFill>
                      <a:blip r:embed="rId7"/>
                      <a:stretch>
                        <a:fillRect/>
                      </a:stretch>
                    </p:blipFill>
                    <p:spPr>
                      <a:xfrm>
                        <a:off x="5871845" y="3060065"/>
                        <a:ext cx="1517015" cy="42291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591868" y="3060065"/>
          <a:ext cx="2103120" cy="448310"/>
        </p:xfrm>
        <a:graphic>
          <a:graphicData uri="http://schemas.openxmlformats.org/presentationml/2006/ole">
            <mc:AlternateContent xmlns:mc="http://schemas.openxmlformats.org/markup-compatibility/2006">
              <mc:Choice xmlns:v="urn:schemas-microsoft-com:vml" Requires="v">
                <p:oleObj spid="_x0000_s1095" r:id="rId8" imgW="1091565" imgH="228600" progId="Equation.KSEE3">
                  <p:embed/>
                </p:oleObj>
              </mc:Choice>
              <mc:Fallback>
                <p:oleObj r:id="rId8" imgW="1091565" imgH="228600" progId="Equation.KSEE3">
                  <p:embed/>
                  <p:pic>
                    <p:nvPicPr>
                      <p:cNvPr id="6" name="对象 -2147482616"/>
                      <p:cNvPicPr/>
                      <p:nvPr/>
                    </p:nvPicPr>
                    <p:blipFill>
                      <a:blip r:embed="rId9"/>
                      <a:stretch>
                        <a:fillRect/>
                      </a:stretch>
                    </p:blipFill>
                    <p:spPr>
                      <a:xfrm>
                        <a:off x="8591868" y="3060065"/>
                        <a:ext cx="2103120" cy="448310"/>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10"/>
          <a:stretch>
            <a:fillRect/>
          </a:stretch>
        </p:blipFill>
        <p:spPr>
          <a:xfrm>
            <a:off x="6544310" y="3575050"/>
            <a:ext cx="4574540" cy="3084830"/>
          </a:xfrm>
          <a:prstGeom prst="rect">
            <a:avLst/>
          </a:prstGeom>
        </p:spPr>
      </p:pic>
    </p:spTree>
    <p:custDataLst>
      <p:tags r:id="rId2"/>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5010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分裂节点算法（近似算法，</a:t>
            </a:r>
            <a:r>
              <a:rPr sz="1600" dirty="0">
                <a:ea typeface="宋体" panose="02010600030101010101" pitchFamily="2" charset="-122"/>
                <a:sym typeface="+mn-ea"/>
              </a:rPr>
              <a:t>Histogram </a:t>
            </a:r>
            <a:r>
              <a:rPr lang="en-US" sz="1600" dirty="0">
                <a:ea typeface="宋体" panose="02010600030101010101" pitchFamily="2" charset="-122"/>
                <a:sym typeface="+mn-ea"/>
              </a:rPr>
              <a:t>2016 paper</a:t>
            </a:r>
            <a:r>
              <a:rPr lang="zh-CN" altLang="en-US" sz="1600" dirty="0">
                <a:ea typeface="宋体" panose="02010600030101010101" pitchFamily="2" charset="-122"/>
                <a:sym typeface="+mn-ea"/>
              </a:rPr>
              <a:t>）：</a:t>
            </a:r>
          </a:p>
          <a:p>
            <a:pPr>
              <a:lnSpc>
                <a:spcPct val="150000"/>
              </a:lnSpc>
            </a:pPr>
            <a:r>
              <a:rPr lang="zh-CN" altLang="en-US" sz="1600" dirty="0">
                <a:ea typeface="宋体" panose="02010600030101010101" pitchFamily="2" charset="-122"/>
                <a:sym typeface="+mn-ea"/>
              </a:rPr>
              <a:t>对于连续型特征值，样本数量非常大，该特征取值过多时，遍历所有取值会花费很多时间，且容易过拟合</a:t>
            </a:r>
          </a:p>
          <a:p>
            <a:pPr>
              <a:lnSpc>
                <a:spcPct val="150000"/>
              </a:lnSpc>
            </a:pPr>
            <a:r>
              <a:rPr lang="zh-CN" altLang="en-US" sz="1600" dirty="0">
                <a:ea typeface="宋体" panose="02010600030101010101" pitchFamily="2" charset="-122"/>
                <a:sym typeface="+mn-ea"/>
              </a:rPr>
              <a:t>方法，在寻找split节点的时候，不会枚举所有的特征值，而会对特征值进行聚合统计，然后形成若干个bucket(桶)，只将bucket边界上的特征值作为split节点的候选，从而获得性能提升</a:t>
            </a:r>
          </a:p>
          <a:p>
            <a:pPr>
              <a:lnSpc>
                <a:spcPct val="150000"/>
              </a:lnSpc>
            </a:pPr>
            <a:r>
              <a:rPr lang="zh-CN" altLang="en-US" sz="1600" dirty="0">
                <a:ea typeface="宋体" panose="02010600030101010101" pitchFamily="2" charset="-122"/>
                <a:sym typeface="+mn-ea"/>
              </a:rPr>
              <a:t>从算法伪代码中该流程还可以分为两种，全局的近似是在新生成一棵树之前就对各个特征计算分位点并划分样本，之后在每次分裂过程中都采用近似划分，而局部近似就是在具体的某一次分裂节点的过程中采用近似算法</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6100445" y="1971675"/>
            <a:ext cx="5781675" cy="2914650"/>
          </a:xfrm>
          <a:prstGeom prst="rect">
            <a:avLst/>
          </a:prstGeom>
        </p:spPr>
      </p:pic>
    </p:spTree>
    <p:custDataLst>
      <p:tags r:id="rId1"/>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1784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与</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模型精度：</a:t>
            </a:r>
            <a:r>
              <a:rPr lang="zh-CN" sz="1600" dirty="0">
                <a:ea typeface="宋体" panose="02010600030101010101" pitchFamily="2" charset="-122"/>
                <a:sym typeface="+mn-ea"/>
              </a:rPr>
              <a:t>两个模型</a:t>
            </a:r>
            <a:r>
              <a:rPr sz="1600" dirty="0">
                <a:ea typeface="宋体" panose="02010600030101010101" pitchFamily="2" charset="-122"/>
                <a:sym typeface="+mn-ea"/>
              </a:rPr>
              <a:t>相当</a:t>
            </a:r>
          </a:p>
          <a:p>
            <a:pPr>
              <a:lnSpc>
                <a:spcPct val="150000"/>
              </a:lnSpc>
            </a:pPr>
            <a:r>
              <a:rPr sz="1600" dirty="0">
                <a:ea typeface="宋体" panose="02010600030101010101" pitchFamily="2" charset="-122"/>
                <a:sym typeface="+mn-ea"/>
              </a:rPr>
              <a:t>训练速度：LightGBM</a:t>
            </a:r>
            <a:r>
              <a:rPr lang="zh-CN" sz="1600" dirty="0">
                <a:ea typeface="宋体" panose="02010600030101010101" pitchFamily="2" charset="-122"/>
                <a:sym typeface="+mn-ea"/>
              </a:rPr>
              <a:t>训练速度更快 </a:t>
            </a:r>
            <a:r>
              <a:rPr lang="en-US" altLang="zh-CN" sz="1600" dirty="0">
                <a:ea typeface="宋体" panose="02010600030101010101" pitchFamily="2" charset="-122"/>
                <a:sym typeface="+mn-ea"/>
              </a:rPr>
              <a:t>=&gt; 1/10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内存消耗：LightGBM</a:t>
            </a:r>
            <a:r>
              <a:rPr lang="zh-CN" sz="1600" dirty="0">
                <a:ea typeface="宋体" panose="02010600030101010101" pitchFamily="2" charset="-122"/>
                <a:sym typeface="+mn-ea"/>
              </a:rPr>
              <a:t>占用内存更小 </a:t>
            </a:r>
            <a:r>
              <a:rPr lang="en-US" altLang="zh-CN" sz="1600" dirty="0">
                <a:ea typeface="宋体" panose="02010600030101010101" pitchFamily="2" charset="-122"/>
                <a:sym typeface="+mn-ea"/>
              </a:rPr>
              <a:t>=&gt; 1/6</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特征缺失值：</a:t>
            </a:r>
            <a:r>
              <a:rPr lang="zh-CN" sz="1600" dirty="0">
                <a:ea typeface="宋体" panose="02010600030101010101" pitchFamily="2" charset="-122"/>
                <a:sym typeface="+mn-ea"/>
              </a:rPr>
              <a:t>两个模型</a:t>
            </a:r>
            <a:r>
              <a:rPr sz="1600" dirty="0">
                <a:ea typeface="宋体" panose="02010600030101010101" pitchFamily="2" charset="-122"/>
                <a:sym typeface="+mn-ea"/>
              </a:rPr>
              <a:t>都可以自动处理特征缺失值</a:t>
            </a:r>
          </a:p>
          <a:p>
            <a:pPr>
              <a:lnSpc>
                <a:spcPct val="150000"/>
              </a:lnSpc>
            </a:pPr>
            <a:r>
              <a:rPr sz="1600" dirty="0">
                <a:ea typeface="宋体" panose="02010600030101010101" pitchFamily="2" charset="-122"/>
                <a:sym typeface="+mn-ea"/>
              </a:rPr>
              <a:t>分类特征：XGBoost不支持类别特征，需要</a:t>
            </a:r>
            <a:r>
              <a:rPr lang="zh-CN" sz="1600" dirty="0">
                <a:ea typeface="宋体" panose="02010600030101010101" pitchFamily="2" charset="-122"/>
                <a:sym typeface="+mn-ea"/>
              </a:rPr>
              <a:t>对其进行</a:t>
            </a:r>
            <a:r>
              <a:rPr sz="1600" dirty="0">
                <a:ea typeface="宋体" panose="02010600030101010101" pitchFamily="2" charset="-122"/>
                <a:sym typeface="+mn-ea"/>
              </a:rPr>
              <a:t>OneHot编码</a:t>
            </a:r>
            <a:r>
              <a:rPr lang="zh-CN" sz="1600" dirty="0">
                <a:ea typeface="宋体" panose="02010600030101010101" pitchFamily="2" charset="-122"/>
                <a:sym typeface="+mn-ea"/>
              </a:rPr>
              <a:t>，而</a:t>
            </a:r>
            <a:r>
              <a:rPr sz="1600" dirty="0">
                <a:ea typeface="宋体" panose="02010600030101010101" pitchFamily="2" charset="-122"/>
                <a:sym typeface="+mn-ea"/>
              </a:rPr>
              <a:t>LightGBM支持</a:t>
            </a:r>
            <a:r>
              <a:rPr lang="zh-CN" sz="1600" dirty="0">
                <a:ea typeface="宋体" panose="02010600030101010101" pitchFamily="2" charset="-122"/>
                <a:sym typeface="+mn-ea"/>
              </a:rPr>
              <a:t>分类</a:t>
            </a:r>
            <a:r>
              <a:rPr sz="1600" dirty="0">
                <a:ea typeface="宋体" panose="02010600030101010101" pitchFamily="2" charset="-122"/>
                <a:sym typeface="+mn-ea"/>
              </a:rPr>
              <a:t>特征</a:t>
            </a: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lightgbm-1"/>
          <p:cNvPicPr>
            <a:picLocks noChangeAspect="1"/>
          </p:cNvPicPr>
          <p:nvPr/>
        </p:nvPicPr>
        <p:blipFill>
          <a:blip r:embed="rId4"/>
          <a:stretch>
            <a:fillRect/>
          </a:stretch>
        </p:blipFill>
        <p:spPr>
          <a:xfrm>
            <a:off x="5578475" y="1586230"/>
            <a:ext cx="6381750" cy="3686175"/>
          </a:xfrm>
          <a:prstGeom prst="rect">
            <a:avLst/>
          </a:prstGeom>
        </p:spPr>
      </p:pic>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269875" y="1452245"/>
            <a:ext cx="62553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XGBoost模型的复杂度</a:t>
            </a:r>
            <a:r>
              <a:rPr lang="zh-CN"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模型复杂度 = 树的棵数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每棵树的叶子数量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每片叶子生成复杂度</a:t>
            </a:r>
          </a:p>
          <a:p>
            <a:pPr>
              <a:lnSpc>
                <a:spcPct val="150000"/>
              </a:lnSpc>
            </a:pPr>
            <a:r>
              <a:rPr lang="zh-CN" sz="1600" dirty="0">
                <a:ea typeface="宋体" panose="02010600030101010101" pitchFamily="2" charset="-122"/>
                <a:sym typeface="+mn-ea"/>
              </a:rPr>
              <a:t>每片叶子生成复杂度 = 特征数量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候选分裂点数量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样本的数量</a:t>
            </a:r>
          </a:p>
          <a:p>
            <a:pPr marL="0" indent="0">
              <a:lnSpc>
                <a:spcPct val="150000"/>
              </a:lnSpc>
              <a:buNone/>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的优化</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Histogram算法</a:t>
            </a:r>
            <a:r>
              <a:rPr lang="zh-CN" sz="1600" dirty="0">
                <a:ea typeface="宋体" panose="02010600030101010101" pitchFamily="2" charset="-122"/>
                <a:sym typeface="+mn-ea"/>
              </a:rPr>
              <a:t>，</a:t>
            </a:r>
            <a:r>
              <a:rPr sz="1600" dirty="0">
                <a:ea typeface="宋体" panose="02010600030101010101" pitchFamily="2" charset="-122"/>
                <a:sym typeface="+mn-ea"/>
              </a:rPr>
              <a:t>直方图算法</a:t>
            </a:r>
            <a:r>
              <a:rPr lang="zh-CN" sz="1600" dirty="0">
                <a:ea typeface="宋体" panose="02010600030101010101" pitchFamily="2" charset="-122"/>
                <a:sym typeface="+mn-ea"/>
              </a:rPr>
              <a:t>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减少候选分裂点数量</a:t>
            </a:r>
          </a:p>
          <a:p>
            <a:pPr>
              <a:lnSpc>
                <a:spcPct val="150000"/>
              </a:lnSpc>
            </a:pPr>
            <a:r>
              <a:rPr sz="1600" dirty="0">
                <a:ea typeface="宋体" panose="02010600030101010101" pitchFamily="2" charset="-122"/>
                <a:sym typeface="+mn-ea"/>
              </a:rPr>
              <a:t>GOSS算法</a:t>
            </a:r>
            <a:r>
              <a:rPr lang="zh-CN" sz="1600" dirty="0">
                <a:ea typeface="宋体" panose="02010600030101010101" pitchFamily="2" charset="-122"/>
                <a:sym typeface="+mn-ea"/>
              </a:rPr>
              <a:t>，</a:t>
            </a:r>
            <a:r>
              <a:rPr sz="1600" dirty="0">
                <a:ea typeface="宋体" panose="02010600030101010101" pitchFamily="2" charset="-122"/>
                <a:sym typeface="+mn-ea"/>
              </a:rPr>
              <a:t>基于梯度的单边采样算法 </a:t>
            </a:r>
            <a:r>
              <a:rPr lang="en-US" sz="1600" dirty="0">
                <a:ea typeface="宋体" panose="02010600030101010101" pitchFamily="2" charset="-122"/>
                <a:sym typeface="+mn-ea"/>
              </a:rPr>
              <a:t>=&gt; 减少样本的数量</a:t>
            </a:r>
          </a:p>
          <a:p>
            <a:pPr>
              <a:lnSpc>
                <a:spcPct val="150000"/>
              </a:lnSpc>
            </a:pPr>
            <a:r>
              <a:rPr sz="1600" dirty="0">
                <a:ea typeface="宋体" panose="02010600030101010101" pitchFamily="2" charset="-122"/>
                <a:sym typeface="+mn-ea"/>
              </a:rPr>
              <a:t>EFB算法</a:t>
            </a:r>
            <a:r>
              <a:rPr lang="zh-CN" sz="1600" dirty="0">
                <a:ea typeface="宋体" panose="02010600030101010101" pitchFamily="2" charset="-122"/>
                <a:sym typeface="+mn-ea"/>
              </a:rPr>
              <a:t>，</a:t>
            </a:r>
            <a:r>
              <a:rPr sz="1600" dirty="0">
                <a:ea typeface="宋体" panose="02010600030101010101" pitchFamily="2" charset="-122"/>
                <a:sym typeface="+mn-ea"/>
              </a:rPr>
              <a:t>互斥特征捆绑算法 </a:t>
            </a:r>
            <a:r>
              <a:rPr lang="en-US" sz="1600" dirty="0">
                <a:ea typeface="宋体" panose="02010600030101010101" pitchFamily="2" charset="-122"/>
                <a:sym typeface="+mn-ea"/>
              </a:rPr>
              <a:t>=&gt; 减少特征的数量</a:t>
            </a:r>
          </a:p>
          <a:p>
            <a:pPr>
              <a:lnSpc>
                <a:spcPct val="150000"/>
              </a:lnSpc>
            </a:pPr>
            <a:r>
              <a:rPr sz="1600" dirty="0">
                <a:ea typeface="宋体" panose="02010600030101010101" pitchFamily="2" charset="-122"/>
                <a:sym typeface="+mn-ea"/>
              </a:rPr>
              <a:t>LightGBM = XGBoost + Histogram + GOSS + EFB</a:t>
            </a:r>
          </a:p>
          <a:p>
            <a:pPr>
              <a:lnSpc>
                <a:spcPct val="150000"/>
              </a:lnSpc>
            </a:pPr>
            <a:endParaRPr lang="zh-CN" sz="1600" dirty="0">
              <a:ea typeface="宋体" panose="02010600030101010101" pitchFamily="2" charset="-122"/>
              <a:sym typeface="+mn-ea"/>
            </a:endParaRPr>
          </a:p>
        </p:txBody>
      </p:sp>
      <p:pic>
        <p:nvPicPr>
          <p:cNvPr id="3" name="图片 2" descr="lightgbm-1"/>
          <p:cNvPicPr>
            <a:picLocks noChangeAspect="1"/>
          </p:cNvPicPr>
          <p:nvPr/>
        </p:nvPicPr>
        <p:blipFill>
          <a:blip r:embed="rId4"/>
          <a:stretch>
            <a:fillRect/>
          </a:stretch>
        </p:blipFill>
        <p:spPr>
          <a:xfrm>
            <a:off x="6425565" y="1924050"/>
            <a:ext cx="5647690" cy="3261995"/>
          </a:xfrm>
          <a:prstGeom prst="rect">
            <a:avLst/>
          </a:prstGeom>
        </p:spPr>
      </p:pic>
    </p:spTree>
    <p:custDataLst>
      <p:tags r:id="rId1"/>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781540" cy="1985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a:t>
            </a:r>
            <a:r>
              <a:rPr lang="zh-CN" sz="1600" dirty="0">
                <a:ea typeface="宋体" panose="02010600030101010101" pitchFamily="2" charset="-122"/>
                <a:sym typeface="+mn-ea"/>
              </a:rPr>
              <a:t>预排序（</a:t>
            </a:r>
            <a:r>
              <a:rPr sz="1600" dirty="0">
                <a:ea typeface="宋体" panose="02010600030101010101" pitchFamily="2" charset="-122"/>
                <a:sym typeface="+mn-ea"/>
              </a:rPr>
              <a:t>pre-sorted</a:t>
            </a:r>
            <a:r>
              <a:rPr lang="zh-CN" sz="1600" dirty="0">
                <a:ea typeface="宋体" panose="02010600030101010101" pitchFamily="2" charset="-122"/>
                <a:sym typeface="+mn-ea"/>
              </a:rPr>
              <a:t>）</a:t>
            </a:r>
            <a:r>
              <a:rPr sz="1600" dirty="0">
                <a:ea typeface="宋体" panose="02010600030101010101" pitchFamily="2" charset="-122"/>
                <a:sym typeface="+mn-ea"/>
              </a:rPr>
              <a:t>算法</a:t>
            </a:r>
            <a:r>
              <a:rPr lang="zh-CN" altLang="en-US"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将样本按照特征取值排序，然后从全部特征取值中找到最优的分裂点位</a:t>
            </a:r>
          </a:p>
          <a:p>
            <a:pPr>
              <a:lnSpc>
                <a:spcPct val="150000"/>
              </a:lnSpc>
            </a:pPr>
            <a:r>
              <a:rPr lang="zh-CN" sz="1600" dirty="0">
                <a:ea typeface="宋体" panose="02010600030101010101" pitchFamily="2" charset="-122"/>
                <a:sym typeface="+mn-ea"/>
              </a:rPr>
              <a:t>预排序算法的候选分裂点数量</a:t>
            </a:r>
            <a:r>
              <a:rPr lang="en-US" altLang="zh-CN" sz="1600" dirty="0">
                <a:ea typeface="宋体" panose="02010600030101010101" pitchFamily="2" charset="-122"/>
                <a:sym typeface="+mn-ea"/>
              </a:rPr>
              <a:t>=</a:t>
            </a:r>
            <a:r>
              <a:rPr kumimoji="1" lang="zh-CN" altLang="en-US" sz="1600" dirty="0">
                <a:solidFill>
                  <a:schemeClr val="tx1"/>
                </a:solidFill>
                <a:sym typeface="+mn-ea"/>
              </a:rPr>
              <a:t>样本特征不同取值个数减</a:t>
            </a:r>
            <a:r>
              <a:rPr kumimoji="1" lang="en-US" altLang="zh-CN" sz="1600" dirty="0">
                <a:solidFill>
                  <a:schemeClr val="tx1"/>
                </a:solidFill>
                <a:sym typeface="+mn-ea"/>
              </a:rPr>
              <a:t>1</a:t>
            </a:r>
            <a:endParaRPr sz="1600" dirty="0">
              <a:solidFill>
                <a:schemeClr val="tx1"/>
              </a:solidFill>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5" name="表格 4"/>
          <p:cNvGraphicFramePr>
            <a:graphicFrameLocks noGrp="1"/>
          </p:cNvGraphicFramePr>
          <p:nvPr>
            <p:custDataLst>
              <p:tags r:id="rId3"/>
            </p:custDataLst>
          </p:nvPr>
        </p:nvGraphicFramePr>
        <p:xfrm>
          <a:off x="1384300" y="3415241"/>
          <a:ext cx="8775702" cy="1483360"/>
        </p:xfrm>
        <a:graphic>
          <a:graphicData uri="http://schemas.openxmlformats.org/drawingml/2006/table">
            <a:tbl>
              <a:tblPr firstRow="1" bandRow="1">
                <a:tableStyleId>{93296810-A885-4BE3-A3E7-6D5BEEA58F35}</a:tableStyleId>
              </a:tblPr>
              <a:tblGrid>
                <a:gridCol w="1130300">
                  <a:extLst>
                    <a:ext uri="{9D8B030D-6E8A-4147-A177-3AD203B41FA5}">
                      <a16:colId xmlns:a16="http://schemas.microsoft.com/office/drawing/2014/main" val="20000"/>
                    </a:ext>
                  </a:extLst>
                </a:gridCol>
                <a:gridCol w="819856">
                  <a:extLst>
                    <a:ext uri="{9D8B030D-6E8A-4147-A177-3AD203B41FA5}">
                      <a16:colId xmlns:a16="http://schemas.microsoft.com/office/drawing/2014/main" val="20001"/>
                    </a:ext>
                  </a:extLst>
                </a:gridCol>
                <a:gridCol w="975360">
                  <a:extLst>
                    <a:ext uri="{9D8B030D-6E8A-4147-A177-3AD203B41FA5}">
                      <a16:colId xmlns:a16="http://schemas.microsoft.com/office/drawing/2014/main" val="20002"/>
                    </a:ext>
                  </a:extLst>
                </a:gridCol>
                <a:gridCol w="974796">
                  <a:extLst>
                    <a:ext uri="{9D8B030D-6E8A-4147-A177-3AD203B41FA5}">
                      <a16:colId xmlns:a16="http://schemas.microsoft.com/office/drawing/2014/main" val="20003"/>
                    </a:ext>
                  </a:extLst>
                </a:gridCol>
                <a:gridCol w="975078">
                  <a:extLst>
                    <a:ext uri="{9D8B030D-6E8A-4147-A177-3AD203B41FA5}">
                      <a16:colId xmlns:a16="http://schemas.microsoft.com/office/drawing/2014/main" val="20004"/>
                    </a:ext>
                  </a:extLst>
                </a:gridCol>
                <a:gridCol w="975078">
                  <a:extLst>
                    <a:ext uri="{9D8B030D-6E8A-4147-A177-3AD203B41FA5}">
                      <a16:colId xmlns:a16="http://schemas.microsoft.com/office/drawing/2014/main" val="20005"/>
                    </a:ext>
                  </a:extLst>
                </a:gridCol>
                <a:gridCol w="975078">
                  <a:extLst>
                    <a:ext uri="{9D8B030D-6E8A-4147-A177-3AD203B41FA5}">
                      <a16:colId xmlns:a16="http://schemas.microsoft.com/office/drawing/2014/main" val="20006"/>
                    </a:ext>
                  </a:extLst>
                </a:gridCol>
                <a:gridCol w="975078">
                  <a:extLst>
                    <a:ext uri="{9D8B030D-6E8A-4147-A177-3AD203B41FA5}">
                      <a16:colId xmlns:a16="http://schemas.microsoft.com/office/drawing/2014/main" val="20007"/>
                    </a:ext>
                  </a:extLst>
                </a:gridCol>
                <a:gridCol w="975078">
                  <a:extLst>
                    <a:ext uri="{9D8B030D-6E8A-4147-A177-3AD203B41FA5}">
                      <a16:colId xmlns:a16="http://schemas.microsoft.com/office/drawing/2014/main" val="20008"/>
                    </a:ext>
                  </a:extLst>
                </a:gridCol>
              </a:tblGrid>
              <a:tr h="37084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cxnSp>
        <p:nvCxnSpPr>
          <p:cNvPr id="7" name="直线连接符 6"/>
          <p:cNvCxnSpPr/>
          <p:nvPr/>
        </p:nvCxnSpPr>
        <p:spPr>
          <a:xfrm>
            <a:off x="33274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对象 -2147482616"/>
          <p:cNvGraphicFramePr>
            <a:graphicFrameLocks noChangeAspect="1"/>
          </p:cNvGraphicFramePr>
          <p:nvPr/>
        </p:nvGraphicFramePr>
        <p:xfrm>
          <a:off x="3293428" y="5372418"/>
          <a:ext cx="5072380" cy="887095"/>
        </p:xfrm>
        <a:graphic>
          <a:graphicData uri="http://schemas.openxmlformats.org/presentationml/2006/ole">
            <mc:AlternateContent xmlns:mc="http://schemas.openxmlformats.org/markup-compatibility/2006">
              <mc:Choice xmlns:v="urn:schemas-microsoft-com:vml" Requires="v">
                <p:oleObj spid="_x0000_s2220" r:id="rId6" imgW="2946400" imgH="508000" progId="Equation.KSEE3">
                  <p:embed/>
                </p:oleObj>
              </mc:Choice>
              <mc:Fallback>
                <p:oleObj r:id="rId6" imgW="2946400" imgH="508000" progId="Equation.KSEE3">
                  <p:embed/>
                  <p:pic>
                    <p:nvPicPr>
                      <p:cNvPr id="22" name="对象 -2147482616"/>
                      <p:cNvPicPr/>
                      <p:nvPr/>
                    </p:nvPicPr>
                    <p:blipFill>
                      <a:blip r:embed="rId7"/>
                      <a:stretch>
                        <a:fillRect/>
                      </a:stretch>
                    </p:blipFill>
                    <p:spPr>
                      <a:xfrm>
                        <a:off x="3293428" y="5372418"/>
                        <a:ext cx="5072380" cy="88709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813560" y="4107180"/>
          <a:ext cx="318135" cy="448310"/>
        </p:xfrm>
        <a:graphic>
          <a:graphicData uri="http://schemas.openxmlformats.org/presentationml/2006/ole">
            <mc:AlternateContent xmlns:mc="http://schemas.openxmlformats.org/markup-compatibility/2006">
              <mc:Choice xmlns:v="urn:schemas-microsoft-com:vml" Requires="v">
                <p:oleObj spid="_x0000_s2221" r:id="rId8" imgW="165100" imgH="228600" progId="Equation.KSEE3">
                  <p:embed/>
                </p:oleObj>
              </mc:Choice>
              <mc:Fallback>
                <p:oleObj r:id="rId8" imgW="165100" imgH="228600" progId="Equation.KSEE3">
                  <p:embed/>
                  <p:pic>
                    <p:nvPicPr>
                      <p:cNvPr id="4" name="对象 -2147482616"/>
                      <p:cNvPicPr/>
                      <p:nvPr/>
                    </p:nvPicPr>
                    <p:blipFill>
                      <a:blip r:embed="rId9"/>
                      <a:stretch>
                        <a:fillRect/>
                      </a:stretch>
                    </p:blipFill>
                    <p:spPr>
                      <a:xfrm>
                        <a:off x="1813560" y="4107180"/>
                        <a:ext cx="318135" cy="448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806575" y="4497705"/>
          <a:ext cx="294005" cy="448310"/>
        </p:xfrm>
        <a:graphic>
          <a:graphicData uri="http://schemas.openxmlformats.org/presentationml/2006/ole">
            <mc:AlternateContent xmlns:mc="http://schemas.openxmlformats.org/markup-compatibility/2006">
              <mc:Choice xmlns:v="urn:schemas-microsoft-com:vml" Requires="v">
                <p:oleObj spid="_x0000_s2222" r:id="rId10" imgW="152400" imgH="228600" progId="Equation.KSEE3">
                  <p:embed/>
                </p:oleObj>
              </mc:Choice>
              <mc:Fallback>
                <p:oleObj r:id="rId10" imgW="152400" imgH="228600" progId="Equation.KSEE3">
                  <p:embed/>
                  <p:pic>
                    <p:nvPicPr>
                      <p:cNvPr id="3" name="对象 -2147482616"/>
                      <p:cNvPicPr/>
                      <p:nvPr/>
                    </p:nvPicPr>
                    <p:blipFill>
                      <a:blip r:embed="rId11"/>
                      <a:stretch>
                        <a:fillRect/>
                      </a:stretch>
                    </p:blipFill>
                    <p:spPr>
                      <a:xfrm>
                        <a:off x="1806575" y="4497705"/>
                        <a:ext cx="294005" cy="44831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1797050" y="3775710"/>
          <a:ext cx="294005" cy="448310"/>
        </p:xfrm>
        <a:graphic>
          <a:graphicData uri="http://schemas.openxmlformats.org/presentationml/2006/ole">
            <mc:AlternateContent xmlns:mc="http://schemas.openxmlformats.org/markup-compatibility/2006">
              <mc:Choice xmlns:v="urn:schemas-microsoft-com:vml" Requires="v">
                <p:oleObj spid="_x0000_s2223" r:id="rId12" imgW="152400" imgH="228600" progId="Equation.KSEE3">
                  <p:embed/>
                </p:oleObj>
              </mc:Choice>
              <mc:Fallback>
                <p:oleObj r:id="rId12" imgW="152400" imgH="228600" progId="Equation.KSEE3">
                  <p:embed/>
                  <p:pic>
                    <p:nvPicPr>
                      <p:cNvPr id="13" name="对象 -2147482616"/>
                      <p:cNvPicPr/>
                      <p:nvPr/>
                    </p:nvPicPr>
                    <p:blipFill>
                      <a:blip r:embed="rId13"/>
                      <a:stretch>
                        <a:fillRect/>
                      </a:stretch>
                    </p:blipFill>
                    <p:spPr>
                      <a:xfrm>
                        <a:off x="1797050" y="377571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865630" y="3431540"/>
          <a:ext cx="170815" cy="323850"/>
        </p:xfrm>
        <a:graphic>
          <a:graphicData uri="http://schemas.openxmlformats.org/presentationml/2006/ole">
            <mc:AlternateContent xmlns:mc="http://schemas.openxmlformats.org/markup-compatibility/2006">
              <mc:Choice xmlns:v="urn:schemas-microsoft-com:vml" Requires="v">
                <p:oleObj spid="_x0000_s2224" r:id="rId14" imgW="88265" imgH="165100" progId="Equation.KSEE3">
                  <p:embed/>
                </p:oleObj>
              </mc:Choice>
              <mc:Fallback>
                <p:oleObj r:id="rId14" imgW="88265" imgH="165100" progId="Equation.KSEE3">
                  <p:embed/>
                  <p:pic>
                    <p:nvPicPr>
                      <p:cNvPr id="15" name="对象 -2147482616"/>
                      <p:cNvPicPr/>
                      <p:nvPr/>
                    </p:nvPicPr>
                    <p:blipFill>
                      <a:blip r:embed="rId15"/>
                      <a:stretch>
                        <a:fillRect/>
                      </a:stretch>
                    </p:blipFill>
                    <p:spPr>
                      <a:xfrm>
                        <a:off x="1865630" y="3431540"/>
                        <a:ext cx="170815" cy="323850"/>
                      </a:xfrm>
                      <a:prstGeom prst="rect">
                        <a:avLst/>
                      </a:prstGeom>
                      <a:noFill/>
                      <a:ln w="38100">
                        <a:noFill/>
                        <a:miter/>
                      </a:ln>
                    </p:spPr>
                  </p:pic>
                </p:oleObj>
              </mc:Fallback>
            </mc:AlternateContent>
          </a:graphicData>
        </a:graphic>
      </p:graphicFrame>
      <p:cxnSp>
        <p:nvCxnSpPr>
          <p:cNvPr id="17" name="直线连接符 6"/>
          <p:cNvCxnSpPr/>
          <p:nvPr/>
        </p:nvCxnSpPr>
        <p:spPr>
          <a:xfrm>
            <a:off x="43053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连接符 6"/>
          <p:cNvCxnSpPr/>
          <p:nvPr/>
        </p:nvCxnSpPr>
        <p:spPr>
          <a:xfrm>
            <a:off x="52832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72263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6"/>
          <p:cNvCxnSpPr/>
          <p:nvPr/>
        </p:nvCxnSpPr>
        <p:spPr>
          <a:xfrm>
            <a:off x="82042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线连接符 6"/>
          <p:cNvCxnSpPr/>
          <p:nvPr/>
        </p:nvCxnSpPr>
        <p:spPr>
          <a:xfrm>
            <a:off x="9194800" y="341503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LightGBM</a:t>
            </a:r>
            <a:r>
              <a:rPr lang="zh-CN" altLang="zh-CN" sz="1600" dirty="0">
                <a:ea typeface="宋体" panose="02010600030101010101" pitchFamily="2" charset="-122"/>
                <a:sym typeface="+mn-ea"/>
              </a:rPr>
              <a:t>的</a:t>
            </a:r>
            <a:r>
              <a:rPr sz="1600" dirty="0">
                <a:ea typeface="宋体" panose="02010600030101010101" pitchFamily="2" charset="-122"/>
                <a:sym typeface="+mn-ea"/>
              </a:rPr>
              <a:t>Histogram算法</a:t>
            </a:r>
            <a:r>
              <a:rPr lang="zh-CN" altLang="en-US" sz="1600" dirty="0">
                <a:ea typeface="宋体" panose="02010600030101010101" pitchFamily="2" charset="-122"/>
                <a:sym typeface="+mn-ea"/>
              </a:rPr>
              <a:t>：</a:t>
            </a:r>
          </a:p>
          <a:p>
            <a:pPr>
              <a:lnSpc>
                <a:spcPct val="150000"/>
              </a:lnSpc>
            </a:pPr>
            <a:r>
              <a:rPr sz="1600" dirty="0">
                <a:solidFill>
                  <a:schemeClr val="tx1"/>
                </a:solidFill>
                <a:ea typeface="宋体" panose="02010600030101010101" pitchFamily="2" charset="-122"/>
                <a:sym typeface="+mn-ea"/>
              </a:rPr>
              <a:t>替代XGBoost的预排序算法</a:t>
            </a:r>
          </a:p>
          <a:p>
            <a:pPr>
              <a:lnSpc>
                <a:spcPct val="150000"/>
              </a:lnSpc>
            </a:pPr>
            <a:r>
              <a:rPr sz="1600" dirty="0">
                <a:solidFill>
                  <a:schemeClr val="tx1"/>
                </a:solidFill>
                <a:ea typeface="宋体" panose="02010600030101010101" pitchFamily="2" charset="-122"/>
                <a:sym typeface="+mn-ea"/>
              </a:rPr>
              <a:t>思想是先连续的浮点特征值离散化成k个整数，同时构造一个宽度为k的直方图</a:t>
            </a:r>
            <a:r>
              <a:rPr lang="zh-CN" sz="1600" dirty="0">
                <a:solidFill>
                  <a:schemeClr val="tx1"/>
                </a:solidFill>
                <a:ea typeface="宋体" panose="02010600030101010101" pitchFamily="2" charset="-122"/>
                <a:sym typeface="+mn-ea"/>
              </a:rPr>
              <a:t>，即</a:t>
            </a:r>
            <a:r>
              <a:rPr sz="1600" dirty="0">
                <a:solidFill>
                  <a:schemeClr val="tx1"/>
                </a:solidFill>
                <a:ea typeface="宋体" panose="02010600030101010101" pitchFamily="2" charset="-122"/>
                <a:sym typeface="+mn-ea"/>
              </a:rPr>
              <a:t>将连续特征值离散化到</a:t>
            </a:r>
            <a:r>
              <a:rPr lang="en-US" sz="1600" dirty="0">
                <a:solidFill>
                  <a:schemeClr val="tx1"/>
                </a:solidFill>
                <a:ea typeface="宋体" panose="02010600030101010101" pitchFamily="2" charset="-122"/>
                <a:sym typeface="+mn-ea"/>
              </a:rPr>
              <a:t>k</a:t>
            </a:r>
            <a:r>
              <a:rPr lang="zh-CN" sz="1600" dirty="0">
                <a:solidFill>
                  <a:schemeClr val="tx1"/>
                </a:solidFill>
                <a:ea typeface="宋体" panose="02010600030101010101" pitchFamily="2" charset="-122"/>
                <a:sym typeface="+mn-ea"/>
              </a:rPr>
              <a:t>个</a:t>
            </a:r>
            <a:r>
              <a:rPr sz="1600" dirty="0">
                <a:solidFill>
                  <a:schemeClr val="tx1"/>
                </a:solidFill>
                <a:ea typeface="宋体" panose="02010600030101010101" pitchFamily="2" charset="-122"/>
                <a:sym typeface="+mn-ea"/>
              </a:rPr>
              <a:t>bins上</a:t>
            </a:r>
            <a:r>
              <a:rPr lang="zh-CN" sz="1600" dirty="0">
                <a:solidFill>
                  <a:schemeClr val="tx1"/>
                </a:solidFill>
                <a:ea typeface="宋体" panose="02010600030101010101" pitchFamily="2" charset="-122"/>
                <a:sym typeface="+mn-ea"/>
              </a:rPr>
              <a:t>（比如</a:t>
            </a:r>
            <a:r>
              <a:rPr lang="en-US" altLang="zh-CN" sz="1600" dirty="0">
                <a:solidFill>
                  <a:schemeClr val="tx1"/>
                </a:solidFill>
                <a:ea typeface="宋体" panose="02010600030101010101" pitchFamily="2" charset="-122"/>
                <a:sym typeface="+mn-ea"/>
              </a:rPr>
              <a:t>k=</a:t>
            </a:r>
            <a:r>
              <a:rPr sz="1600" dirty="0">
                <a:solidFill>
                  <a:schemeClr val="tx1"/>
                </a:solidFill>
                <a:ea typeface="宋体" panose="02010600030101010101" pitchFamily="2" charset="-122"/>
                <a:sym typeface="+mn-ea"/>
              </a:rPr>
              <a:t>255</a:t>
            </a:r>
            <a:r>
              <a:rPr lang="zh-CN" sz="1600" dirty="0">
                <a:solidFill>
                  <a:schemeClr val="tx1"/>
                </a:solidFill>
                <a:ea typeface="宋体" panose="02010600030101010101" pitchFamily="2" charset="-122"/>
                <a:sym typeface="+mn-ea"/>
              </a:rPr>
              <a:t>）</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当遍历一次数据后，直方图累积了需要的统计量，然后根据直方图的离散值，遍历寻找最优的分割点</a:t>
            </a:r>
          </a:p>
          <a:p>
            <a:pPr>
              <a:lnSpc>
                <a:spcPct val="150000"/>
              </a:lnSpc>
            </a:pPr>
            <a:r>
              <a:rPr sz="1600" dirty="0">
                <a:solidFill>
                  <a:schemeClr val="tx1"/>
                </a:solidFill>
                <a:ea typeface="宋体" panose="02010600030101010101" pitchFamily="2" charset="-122"/>
                <a:sym typeface="+mn-ea"/>
              </a:rPr>
              <a:t>XGBoost需要遍历所有离散化的值</a:t>
            </a:r>
            <a:r>
              <a:rPr lang="zh-CN" sz="1600" dirty="0">
                <a:solidFill>
                  <a:schemeClr val="tx1"/>
                </a:solidFill>
                <a:ea typeface="宋体" panose="02010600030101010101" pitchFamily="2" charset="-122"/>
                <a:sym typeface="+mn-ea"/>
              </a:rPr>
              <a:t>，</a:t>
            </a:r>
            <a:r>
              <a:rPr kumimoji="1" lang="en-US" altLang="zh-CN" sz="1600" dirty="0">
                <a:solidFill>
                  <a:schemeClr val="tx1"/>
                </a:solidFill>
                <a:sym typeface="+mn-ea"/>
              </a:rPr>
              <a:t>LightGBM</a:t>
            </a:r>
            <a:r>
              <a:rPr sz="1600" dirty="0">
                <a:solidFill>
                  <a:schemeClr val="tx1"/>
                </a:solidFill>
                <a:ea typeface="宋体" panose="02010600030101010101" pitchFamily="2" charset="-122"/>
                <a:sym typeface="+mn-ea"/>
              </a:rPr>
              <a:t>只要遍历k个直方图的值</a:t>
            </a:r>
          </a:p>
          <a:p>
            <a:pPr>
              <a:lnSpc>
                <a:spcPct val="150000"/>
              </a:lnSpc>
            </a:pPr>
            <a:r>
              <a:rPr kumimoji="1" lang="zh-CN" altLang="en-US" sz="1600" dirty="0">
                <a:solidFill>
                  <a:schemeClr val="tx1"/>
                </a:solidFill>
                <a:sym typeface="+mn-ea"/>
              </a:rPr>
              <a:t>候选分裂点数量 </a:t>
            </a:r>
            <a:r>
              <a:rPr kumimoji="1" lang="en-US" altLang="zh-CN" sz="1600" dirty="0">
                <a:solidFill>
                  <a:schemeClr val="tx1"/>
                </a:solidFill>
                <a:sym typeface="+mn-ea"/>
              </a:rPr>
              <a:t>= </a:t>
            </a:r>
            <a:r>
              <a:rPr kumimoji="1" lang="en-US" sz="1600" dirty="0">
                <a:solidFill>
                  <a:schemeClr val="tx1"/>
                </a:solidFill>
                <a:sym typeface="+mn-ea"/>
              </a:rPr>
              <a:t>k-1</a:t>
            </a:r>
            <a:endParaRPr sz="1600" dirty="0">
              <a:solidFill>
                <a:schemeClr val="tx1"/>
              </a:solidFill>
              <a:ea typeface="宋体" panose="02010600030101010101" pitchFamily="2" charset="-122"/>
              <a:sym typeface="+mn-ea"/>
            </a:endParaRPr>
          </a:p>
          <a:p>
            <a:pPr>
              <a:lnSpc>
                <a:spcPct val="150000"/>
              </a:lnSpc>
            </a:pPr>
            <a:endParaRPr kumimoji="1" lang="en-US" altLang="zh-CN" sz="1600" dirty="0">
              <a:solidFill>
                <a:schemeClr val="tx1"/>
              </a:solidFill>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4" name="表格 3"/>
          <p:cNvGraphicFramePr>
            <a:graphicFrameLocks noGrp="1"/>
          </p:cNvGraphicFramePr>
          <p:nvPr>
            <p:custDataLst>
              <p:tags r:id="rId3"/>
            </p:custDataLst>
          </p:nvPr>
        </p:nvGraphicFramePr>
        <p:xfrm>
          <a:off x="4959350" y="2534285"/>
          <a:ext cx="7218045" cy="15138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674370">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802005">
                  <a:extLst>
                    <a:ext uri="{9D8B030D-6E8A-4147-A177-3AD203B41FA5}">
                      <a16:colId xmlns:a16="http://schemas.microsoft.com/office/drawing/2014/main" val="20003"/>
                    </a:ext>
                  </a:extLst>
                </a:gridCol>
                <a:gridCol w="802005">
                  <a:extLst>
                    <a:ext uri="{9D8B030D-6E8A-4147-A177-3AD203B41FA5}">
                      <a16:colId xmlns:a16="http://schemas.microsoft.com/office/drawing/2014/main" val="20004"/>
                    </a:ext>
                  </a:extLst>
                </a:gridCol>
                <a:gridCol w="802005">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2005">
                  <a:extLst>
                    <a:ext uri="{9D8B030D-6E8A-4147-A177-3AD203B41FA5}">
                      <a16:colId xmlns:a16="http://schemas.microsoft.com/office/drawing/2014/main" val="20008"/>
                    </a:ext>
                  </a:extLst>
                </a:gridCol>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graphicFrame>
        <p:nvGraphicFramePr>
          <p:cNvPr id="21" name="表格 20"/>
          <p:cNvGraphicFramePr>
            <a:graphicFrameLocks noGrp="1"/>
          </p:cNvGraphicFramePr>
          <p:nvPr>
            <p:custDataLst>
              <p:tags r:id="rId4"/>
            </p:custDataLst>
          </p:nvPr>
        </p:nvGraphicFramePr>
        <p:xfrm>
          <a:off x="6559550" y="4591685"/>
          <a:ext cx="4784725" cy="15138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61135">
                  <a:extLst>
                    <a:ext uri="{9D8B030D-6E8A-4147-A177-3AD203B41FA5}">
                      <a16:colId xmlns:a16="http://schemas.microsoft.com/office/drawing/2014/main" val="20002"/>
                    </a:ext>
                  </a:extLst>
                </a:gridCol>
                <a:gridCol w="1196340">
                  <a:extLst>
                    <a:ext uri="{9D8B030D-6E8A-4147-A177-3AD203B41FA5}">
                      <a16:colId xmlns:a16="http://schemas.microsoft.com/office/drawing/2014/main" val="20003"/>
                    </a:ext>
                  </a:extLst>
                </a:gridCol>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0.79</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0.29</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0.06</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13" name="文本框 12"/>
          <p:cNvSpPr txBox="1"/>
          <p:nvPr/>
        </p:nvSpPr>
        <p:spPr>
          <a:xfrm>
            <a:off x="6849110" y="1989455"/>
            <a:ext cx="606425" cy="368300"/>
          </a:xfrm>
          <a:prstGeom prst="rect">
            <a:avLst/>
          </a:prstGeom>
          <a:noFill/>
        </p:spPr>
        <p:txBody>
          <a:bodyPr wrap="square" rtlCol="0">
            <a:spAutoFit/>
          </a:bodyPr>
          <a:lstStyle/>
          <a:p>
            <a:r>
              <a:rPr kumimoji="1" lang="en-US" altLang="zh-CN" dirty="0"/>
              <a:t>bin1</a:t>
            </a:r>
            <a:endParaRPr kumimoji="1" lang="zh-CN" altLang="en-US" dirty="0"/>
          </a:p>
        </p:txBody>
      </p:sp>
      <p:sp>
        <p:nvSpPr>
          <p:cNvPr id="24" name="文本框 23"/>
          <p:cNvSpPr txBox="1"/>
          <p:nvPr/>
        </p:nvSpPr>
        <p:spPr>
          <a:xfrm>
            <a:off x="9183370" y="1970405"/>
            <a:ext cx="606425" cy="368300"/>
          </a:xfrm>
          <a:prstGeom prst="rect">
            <a:avLst/>
          </a:prstGeom>
          <a:noFill/>
        </p:spPr>
        <p:txBody>
          <a:bodyPr wrap="square" rtlCol="0">
            <a:spAutoFit/>
          </a:bodyPr>
          <a:lstStyle/>
          <a:p>
            <a:r>
              <a:rPr kumimoji="1" lang="en-US" altLang="zh-CN" dirty="0"/>
              <a:t>bin2</a:t>
            </a:r>
            <a:endParaRPr kumimoji="1" lang="zh-CN" altLang="en-US" dirty="0"/>
          </a:p>
        </p:txBody>
      </p:sp>
      <p:sp>
        <p:nvSpPr>
          <p:cNvPr id="25" name="文本框 24"/>
          <p:cNvSpPr txBox="1"/>
          <p:nvPr/>
        </p:nvSpPr>
        <p:spPr>
          <a:xfrm>
            <a:off x="11142345" y="1970405"/>
            <a:ext cx="606425" cy="368300"/>
          </a:xfrm>
          <a:prstGeom prst="rect">
            <a:avLst/>
          </a:prstGeom>
          <a:noFill/>
        </p:spPr>
        <p:txBody>
          <a:bodyPr wrap="square" rtlCol="0">
            <a:spAutoFit/>
          </a:bodyPr>
          <a:lstStyle/>
          <a:p>
            <a:r>
              <a:rPr kumimoji="1" lang="en-US" altLang="zh-CN" dirty="0"/>
              <a:t>bin3</a:t>
            </a:r>
            <a:endParaRPr kumimoji="1" lang="zh-CN" altLang="en-US" dirty="0"/>
          </a:p>
        </p:txBody>
      </p:sp>
      <p:graphicFrame>
        <p:nvGraphicFramePr>
          <p:cNvPr id="2" name="对象 -2147482616"/>
          <p:cNvGraphicFramePr>
            <a:graphicFrameLocks noChangeAspect="1"/>
          </p:cNvGraphicFramePr>
          <p:nvPr/>
        </p:nvGraphicFramePr>
        <p:xfrm>
          <a:off x="5281295" y="3233420"/>
          <a:ext cx="318135" cy="448310"/>
        </p:xfrm>
        <a:graphic>
          <a:graphicData uri="http://schemas.openxmlformats.org/presentationml/2006/ole">
            <mc:AlternateContent xmlns:mc="http://schemas.openxmlformats.org/markup-compatibility/2006">
              <mc:Choice xmlns:v="urn:schemas-microsoft-com:vml" Requires="v">
                <p:oleObj spid="_x0000_s3346" r:id="rId7" imgW="165100" imgH="228600" progId="Equation.KSEE3">
                  <p:embed/>
                </p:oleObj>
              </mc:Choice>
              <mc:Fallback>
                <p:oleObj r:id="rId7" imgW="165100" imgH="228600" progId="Equation.KSEE3">
                  <p:embed/>
                  <p:pic>
                    <p:nvPicPr>
                      <p:cNvPr id="2" name="对象 -2147482616"/>
                      <p:cNvPicPr/>
                      <p:nvPr/>
                    </p:nvPicPr>
                    <p:blipFill>
                      <a:blip r:embed="rId8"/>
                      <a:stretch>
                        <a:fillRect/>
                      </a:stretch>
                    </p:blipFill>
                    <p:spPr>
                      <a:xfrm>
                        <a:off x="5281295" y="323342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274310" y="3623945"/>
          <a:ext cx="294005" cy="448310"/>
        </p:xfrm>
        <a:graphic>
          <a:graphicData uri="http://schemas.openxmlformats.org/presentationml/2006/ole">
            <mc:AlternateContent xmlns:mc="http://schemas.openxmlformats.org/markup-compatibility/2006">
              <mc:Choice xmlns:v="urn:schemas-microsoft-com:vml" Requires="v">
                <p:oleObj spid="_x0000_s3347" r:id="rId9" imgW="152400" imgH="228600" progId="Equation.KSEE3">
                  <p:embed/>
                </p:oleObj>
              </mc:Choice>
              <mc:Fallback>
                <p:oleObj r:id="rId9" imgW="152400" imgH="228600" progId="Equation.KSEE3">
                  <p:embed/>
                  <p:pic>
                    <p:nvPicPr>
                      <p:cNvPr id="5" name="对象 -2147482616"/>
                      <p:cNvPicPr/>
                      <p:nvPr/>
                    </p:nvPicPr>
                    <p:blipFill>
                      <a:blip r:embed="rId10"/>
                      <a:stretch>
                        <a:fillRect/>
                      </a:stretch>
                    </p:blipFill>
                    <p:spPr>
                      <a:xfrm>
                        <a:off x="5274310" y="362394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264785" y="2901950"/>
          <a:ext cx="294005" cy="448310"/>
        </p:xfrm>
        <a:graphic>
          <a:graphicData uri="http://schemas.openxmlformats.org/presentationml/2006/ole">
            <mc:AlternateContent xmlns:mc="http://schemas.openxmlformats.org/markup-compatibility/2006">
              <mc:Choice xmlns:v="urn:schemas-microsoft-com:vml" Requires="v">
                <p:oleObj spid="_x0000_s3348" r:id="rId11" imgW="152400" imgH="228600" progId="Equation.KSEE3">
                  <p:embed/>
                </p:oleObj>
              </mc:Choice>
              <mc:Fallback>
                <p:oleObj r:id="rId11" imgW="152400" imgH="228600" progId="Equation.KSEE3">
                  <p:embed/>
                  <p:pic>
                    <p:nvPicPr>
                      <p:cNvPr id="7" name="对象 -2147482616"/>
                      <p:cNvPicPr/>
                      <p:nvPr/>
                    </p:nvPicPr>
                    <p:blipFill>
                      <a:blip r:embed="rId12"/>
                      <a:stretch>
                        <a:fillRect/>
                      </a:stretch>
                    </p:blipFill>
                    <p:spPr>
                      <a:xfrm>
                        <a:off x="5264785" y="290195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33365" y="2557780"/>
          <a:ext cx="170815" cy="323850"/>
        </p:xfrm>
        <a:graphic>
          <a:graphicData uri="http://schemas.openxmlformats.org/presentationml/2006/ole">
            <mc:AlternateContent xmlns:mc="http://schemas.openxmlformats.org/markup-compatibility/2006">
              <mc:Choice xmlns:v="urn:schemas-microsoft-com:vml" Requires="v">
                <p:oleObj spid="_x0000_s3349" r:id="rId13" imgW="88265" imgH="165100" progId="Equation.KSEE3">
                  <p:embed/>
                </p:oleObj>
              </mc:Choice>
              <mc:Fallback>
                <p:oleObj r:id="rId13" imgW="88265" imgH="165100" progId="Equation.KSEE3">
                  <p:embed/>
                  <p:pic>
                    <p:nvPicPr>
                      <p:cNvPr id="15" name="对象 -2147482616"/>
                      <p:cNvPicPr/>
                      <p:nvPr/>
                    </p:nvPicPr>
                    <p:blipFill>
                      <a:blip r:embed="rId14"/>
                      <a:stretch>
                        <a:fillRect/>
                      </a:stretch>
                    </p:blipFill>
                    <p:spPr>
                      <a:xfrm>
                        <a:off x="5333365" y="2557780"/>
                        <a:ext cx="170815" cy="323850"/>
                      </a:xfrm>
                      <a:prstGeom prst="rect">
                        <a:avLst/>
                      </a:prstGeom>
                      <a:noFill/>
                      <a:ln w="38100">
                        <a:noFill/>
                        <a:miter/>
                      </a:ln>
                    </p:spPr>
                  </p:pic>
                </p:oleObj>
              </mc:Fallback>
            </mc:AlternateContent>
          </a:graphicData>
        </a:graphic>
      </p:graphicFrame>
      <p:cxnSp>
        <p:nvCxnSpPr>
          <p:cNvPr id="9" name="直线连接符 6"/>
          <p:cNvCxnSpPr/>
          <p:nvPr/>
        </p:nvCxnSpPr>
        <p:spPr>
          <a:xfrm>
            <a:off x="8171180" y="254381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6"/>
          <p:cNvCxnSpPr/>
          <p:nvPr/>
        </p:nvCxnSpPr>
        <p:spPr>
          <a:xfrm>
            <a:off x="10579100" y="25622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1" name="对象 -2147482616"/>
          <p:cNvGraphicFramePr>
            <a:graphicFrameLocks noChangeAspect="1"/>
          </p:cNvGraphicFramePr>
          <p:nvPr/>
        </p:nvGraphicFramePr>
        <p:xfrm>
          <a:off x="6873558" y="5314315"/>
          <a:ext cx="341630" cy="448310"/>
        </p:xfrm>
        <a:graphic>
          <a:graphicData uri="http://schemas.openxmlformats.org/presentationml/2006/ole">
            <mc:AlternateContent xmlns:mc="http://schemas.openxmlformats.org/markup-compatibility/2006">
              <mc:Choice xmlns:v="urn:schemas-microsoft-com:vml" Requires="v">
                <p:oleObj spid="_x0000_s3350" r:id="rId15" imgW="177165" imgH="228600" progId="Equation.KSEE3">
                  <p:embed/>
                </p:oleObj>
              </mc:Choice>
              <mc:Fallback>
                <p:oleObj r:id="rId15" imgW="177165" imgH="228600" progId="Equation.KSEE3">
                  <p:embed/>
                  <p:pic>
                    <p:nvPicPr>
                      <p:cNvPr id="11" name="对象 -2147482616"/>
                      <p:cNvPicPr/>
                      <p:nvPr/>
                    </p:nvPicPr>
                    <p:blipFill>
                      <a:blip r:embed="rId16"/>
                      <a:stretch>
                        <a:fillRect/>
                      </a:stretch>
                    </p:blipFill>
                    <p:spPr>
                      <a:xfrm>
                        <a:off x="6873558" y="5314315"/>
                        <a:ext cx="341630" cy="448310"/>
                      </a:xfrm>
                      <a:prstGeom prst="rect">
                        <a:avLst/>
                      </a:prstGeom>
                      <a:noFill/>
                      <a:ln w="38100">
                        <a:noFill/>
                        <a:miter/>
                      </a:ln>
                    </p:spPr>
                  </p:pic>
                </p:oleObj>
              </mc:Fallback>
            </mc:AlternateContent>
          </a:graphicData>
        </a:graphic>
      </p:graphicFrame>
      <p:graphicFrame>
        <p:nvGraphicFramePr>
          <p:cNvPr id="19" name="对象 -2147482616"/>
          <p:cNvGraphicFramePr>
            <a:graphicFrameLocks noChangeAspect="1"/>
          </p:cNvGraphicFramePr>
          <p:nvPr/>
        </p:nvGraphicFramePr>
        <p:xfrm>
          <a:off x="6857683" y="5704840"/>
          <a:ext cx="392430" cy="448310"/>
        </p:xfrm>
        <a:graphic>
          <a:graphicData uri="http://schemas.openxmlformats.org/presentationml/2006/ole">
            <mc:AlternateContent xmlns:mc="http://schemas.openxmlformats.org/markup-compatibility/2006">
              <mc:Choice xmlns:v="urn:schemas-microsoft-com:vml" Requires="v">
                <p:oleObj spid="_x0000_s3351" r:id="rId17" imgW="203200" imgH="228600" progId="Equation.KSEE3">
                  <p:embed/>
                </p:oleObj>
              </mc:Choice>
              <mc:Fallback>
                <p:oleObj r:id="rId17" imgW="203200" imgH="228600" progId="Equation.KSEE3">
                  <p:embed/>
                  <p:pic>
                    <p:nvPicPr>
                      <p:cNvPr id="19" name="对象 -2147482616"/>
                      <p:cNvPicPr/>
                      <p:nvPr/>
                    </p:nvPicPr>
                    <p:blipFill>
                      <a:blip r:embed="rId18"/>
                      <a:stretch>
                        <a:fillRect/>
                      </a:stretch>
                    </p:blipFill>
                    <p:spPr>
                      <a:xfrm>
                        <a:off x="6857683" y="5704840"/>
                        <a:ext cx="3924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60540" y="4982845"/>
          <a:ext cx="367665" cy="448310"/>
        </p:xfrm>
        <a:graphic>
          <a:graphicData uri="http://schemas.openxmlformats.org/presentationml/2006/ole">
            <mc:AlternateContent xmlns:mc="http://schemas.openxmlformats.org/markup-compatibility/2006">
              <mc:Choice xmlns:v="urn:schemas-microsoft-com:vml" Requires="v">
                <p:oleObj spid="_x0000_s3352" r:id="rId19" imgW="190500" imgH="228600" progId="Equation.KSEE3">
                  <p:embed/>
                </p:oleObj>
              </mc:Choice>
              <mc:Fallback>
                <p:oleObj r:id="rId19" imgW="190500" imgH="228600" progId="Equation.KSEE3">
                  <p:embed/>
                  <p:pic>
                    <p:nvPicPr>
                      <p:cNvPr id="22" name="对象 -2147482616"/>
                      <p:cNvPicPr/>
                      <p:nvPr/>
                    </p:nvPicPr>
                    <p:blipFill>
                      <a:blip r:embed="rId20"/>
                      <a:stretch>
                        <a:fillRect/>
                      </a:stretch>
                    </p:blipFill>
                    <p:spPr>
                      <a:xfrm>
                        <a:off x="6860540" y="49828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70358" y="4601210"/>
          <a:ext cx="762000" cy="398780"/>
        </p:xfrm>
        <a:graphic>
          <a:graphicData uri="http://schemas.openxmlformats.org/presentationml/2006/ole">
            <mc:AlternateContent xmlns:mc="http://schemas.openxmlformats.org/markup-compatibility/2006">
              <mc:Choice xmlns:v="urn:schemas-microsoft-com:vml" Requires="v">
                <p:oleObj spid="_x0000_s3353" r:id="rId21" imgW="393700" imgH="203200" progId="Equation.KSEE3">
                  <p:embed/>
                </p:oleObj>
              </mc:Choice>
              <mc:Fallback>
                <p:oleObj r:id="rId21" imgW="393700" imgH="203200" progId="Equation.KSEE3">
                  <p:embed/>
                  <p:pic>
                    <p:nvPicPr>
                      <p:cNvPr id="29" name="对象 -2147482616"/>
                      <p:cNvPicPr/>
                      <p:nvPr/>
                    </p:nvPicPr>
                    <p:blipFill>
                      <a:blip r:embed="rId22"/>
                      <a:stretch>
                        <a:fillRect/>
                      </a:stretch>
                    </p:blipFill>
                    <p:spPr>
                      <a:xfrm>
                        <a:off x="6670358" y="4601210"/>
                        <a:ext cx="762000" cy="398780"/>
                      </a:xfrm>
                      <a:prstGeom prst="rect">
                        <a:avLst/>
                      </a:prstGeom>
                      <a:noFill/>
                      <a:ln w="38100">
                        <a:noFill/>
                        <a:miter/>
                      </a:ln>
                    </p:spPr>
                  </p:pic>
                </p:oleObj>
              </mc:Fallback>
            </mc:AlternateContent>
          </a:graphicData>
        </a:graphic>
      </p:graphicFrame>
      <p:sp>
        <p:nvSpPr>
          <p:cNvPr id="44" name="右箭头 43"/>
          <p:cNvSpPr/>
          <p:nvPr/>
        </p:nvSpPr>
        <p:spPr>
          <a:xfrm rot="5400000">
            <a:off x="8741410" y="421513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solidFill>
                  <a:schemeClr val="tx1"/>
                </a:solidFill>
                <a:ea typeface="宋体" panose="02010600030101010101" pitchFamily="2" charset="-122"/>
                <a:sym typeface="+mn-ea"/>
              </a:rPr>
              <a:t>GOSS算法</a:t>
            </a:r>
            <a:r>
              <a:rPr lang="zh-CN" altLang="en-US" sz="1600" dirty="0">
                <a:ea typeface="宋体" panose="02010600030101010101" pitchFamily="2" charset="-122"/>
                <a:sym typeface="+mn-ea"/>
              </a:rPr>
              <a:t>：</a:t>
            </a:r>
          </a:p>
          <a:p>
            <a:pPr>
              <a:lnSpc>
                <a:spcPct val="150000"/>
              </a:lnSpc>
            </a:pPr>
            <a:r>
              <a:rPr sz="1600" dirty="0">
                <a:solidFill>
                  <a:schemeClr val="tx1"/>
                </a:solidFill>
                <a:ea typeface="宋体" panose="02010600030101010101" pitchFamily="2" charset="-122"/>
                <a:sym typeface="+mn-ea"/>
              </a:rPr>
              <a:t>Gradient-based One-Side Sampling，基于梯度的单边采样算法</a:t>
            </a:r>
          </a:p>
          <a:p>
            <a:pPr>
              <a:lnSpc>
                <a:spcPct val="150000"/>
              </a:lnSpc>
            </a:pPr>
            <a:r>
              <a:rPr sz="1600" dirty="0">
                <a:solidFill>
                  <a:schemeClr val="tx1"/>
                </a:solidFill>
                <a:ea typeface="宋体" panose="02010600030101010101" pitchFamily="2" charset="-122"/>
                <a:sym typeface="+mn-ea"/>
              </a:rPr>
              <a:t>思想是通过样本采样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减少目标函数增益</a:t>
            </a:r>
            <a:r>
              <a:rPr lang="en-US" sz="1600" dirty="0">
                <a:solidFill>
                  <a:schemeClr val="tx1"/>
                </a:solidFill>
                <a:ea typeface="宋体" panose="02010600030101010101" pitchFamily="2" charset="-122"/>
                <a:sym typeface="+mn-ea"/>
              </a:rPr>
              <a:t>Gain</a:t>
            </a:r>
            <a:r>
              <a:rPr lang="zh-CN" altLang="en-US" sz="1600" dirty="0">
                <a:solidFill>
                  <a:schemeClr val="tx1"/>
                </a:solidFill>
                <a:ea typeface="宋体" panose="02010600030101010101" pitchFamily="2" charset="-122"/>
                <a:sym typeface="+mn-ea"/>
              </a:rPr>
              <a:t>的计算复杂度</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单边采样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只对梯度绝对值较小的样本按照一定比例进行采样，而保留了梯度绝对值较大的样本</a:t>
            </a:r>
          </a:p>
          <a:p>
            <a:pPr>
              <a:lnSpc>
                <a:spcPct val="150000"/>
              </a:lnSpc>
            </a:pPr>
            <a:r>
              <a:rPr lang="zh-CN" sz="1600" dirty="0">
                <a:solidFill>
                  <a:schemeClr val="tx1"/>
                </a:solidFill>
                <a:ea typeface="宋体" panose="02010600030101010101" pitchFamily="2" charset="-122"/>
                <a:sym typeface="+mn-ea"/>
              </a:rPr>
              <a:t>因为</a:t>
            </a:r>
            <a:r>
              <a:rPr sz="1600" dirty="0">
                <a:solidFill>
                  <a:schemeClr val="tx1"/>
                </a:solidFill>
                <a:ea typeface="宋体" panose="02010600030101010101" pitchFamily="2" charset="-122"/>
                <a:sym typeface="+mn-ea"/>
              </a:rPr>
              <a:t>目标函数增益主要来自于梯度绝对值较大的样本 </a:t>
            </a:r>
            <a:r>
              <a:rPr lang="en-US"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&gt; GOSS</a:t>
            </a:r>
            <a:r>
              <a:rPr lang="zh-CN" altLang="zh-CN" sz="1600" dirty="0">
                <a:solidFill>
                  <a:schemeClr val="tx1"/>
                </a:solidFill>
                <a:ea typeface="宋体" panose="02010600030101010101" pitchFamily="2" charset="-122"/>
                <a:sym typeface="+mn-ea"/>
              </a:rPr>
              <a:t>算法</a:t>
            </a:r>
            <a:r>
              <a:rPr sz="1600" dirty="0">
                <a:solidFill>
                  <a:schemeClr val="tx1"/>
                </a:solidFill>
                <a:ea typeface="宋体" panose="02010600030101010101" pitchFamily="2" charset="-122"/>
                <a:sym typeface="+mn-ea"/>
              </a:rPr>
              <a:t>在性能和精度之间</a:t>
            </a:r>
            <a:r>
              <a:rPr lang="zh-CN" sz="1600" dirty="0">
                <a:solidFill>
                  <a:schemeClr val="tx1"/>
                </a:solidFill>
                <a:ea typeface="宋体" panose="02010600030101010101" pitchFamily="2" charset="-122"/>
                <a:sym typeface="+mn-ea"/>
              </a:rPr>
              <a:t>进行了很好的</a:t>
            </a:r>
            <a:r>
              <a:rPr lang="en-US" altLang="zh-CN" sz="1600" dirty="0">
                <a:solidFill>
                  <a:schemeClr val="tx1"/>
                </a:solidFill>
                <a:ea typeface="宋体" panose="02010600030101010101" pitchFamily="2" charset="-122"/>
                <a:sym typeface="+mn-ea"/>
              </a:rPr>
              <a:t>trade off</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8" name="表格 7"/>
          <p:cNvGraphicFramePr>
            <a:graphicFrameLocks noGrp="1"/>
          </p:cNvGraphicFramePr>
          <p:nvPr>
            <p:custDataLst>
              <p:tags r:id="rId3"/>
            </p:custDataLst>
          </p:nvPr>
        </p:nvGraphicFramePr>
        <p:xfrm>
          <a:off x="4982210" y="1934845"/>
          <a:ext cx="7218045" cy="1501775"/>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674370">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802005">
                  <a:extLst>
                    <a:ext uri="{9D8B030D-6E8A-4147-A177-3AD203B41FA5}">
                      <a16:colId xmlns:a16="http://schemas.microsoft.com/office/drawing/2014/main" val="20003"/>
                    </a:ext>
                  </a:extLst>
                </a:gridCol>
                <a:gridCol w="802005">
                  <a:extLst>
                    <a:ext uri="{9D8B030D-6E8A-4147-A177-3AD203B41FA5}">
                      <a16:colId xmlns:a16="http://schemas.microsoft.com/office/drawing/2014/main" val="20004"/>
                    </a:ext>
                  </a:extLst>
                </a:gridCol>
                <a:gridCol w="802005">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2005">
                  <a:extLst>
                    <a:ext uri="{9D8B030D-6E8A-4147-A177-3AD203B41FA5}">
                      <a16:colId xmlns:a16="http://schemas.microsoft.com/office/drawing/2014/main" val="20008"/>
                    </a:ext>
                  </a:extLst>
                </a:gridCol>
              </a:tblGrid>
              <a:tr h="36830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962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6830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11" name="矩形 10"/>
          <p:cNvSpPr/>
          <p:nvPr/>
        </p:nvSpPr>
        <p:spPr>
          <a:xfrm>
            <a:off x="663257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5734050" y="3843655"/>
            <a:ext cx="5329555" cy="953135"/>
          </a:xfrm>
          <a:prstGeom prst="rect">
            <a:avLst/>
          </a:prstGeom>
        </p:spPr>
        <p:txBody>
          <a:bodyPr wrap="square">
            <a:spAutoFit/>
          </a:bodyPr>
          <a:lstStyle/>
          <a:p>
            <a:r>
              <a:rPr lang="en-US" altLang="zh-CN" sz="1400" dirty="0">
                <a:solidFill>
                  <a:schemeClr val="tx1"/>
                </a:solidFill>
              </a:rPr>
              <a:t>gi</a:t>
            </a:r>
            <a:r>
              <a:rPr lang="zh-CN" altLang="en-US" sz="1400" dirty="0">
                <a:solidFill>
                  <a:schemeClr val="tx1"/>
                </a:solidFill>
                <a:ea typeface="宋体" panose="02010600030101010101" pitchFamily="2" charset="-122"/>
              </a:rPr>
              <a:t>：梯度绝对值，假设阈值为</a:t>
            </a:r>
            <a:r>
              <a:rPr lang="en-US" altLang="zh-CN" sz="1400" dirty="0">
                <a:solidFill>
                  <a:schemeClr val="tx1"/>
                </a:solidFill>
                <a:ea typeface="宋体" panose="02010600030101010101" pitchFamily="2" charset="-122"/>
              </a:rPr>
              <a:t>0.1</a:t>
            </a:r>
            <a:endParaRPr lang="zh-CN" altLang="en-US" sz="1400" dirty="0">
              <a:solidFill>
                <a:schemeClr val="tx1"/>
              </a:solidFill>
            </a:endParaRPr>
          </a:p>
          <a:p>
            <a:r>
              <a:rPr lang="zh-CN" altLang="en-US" sz="1400" dirty="0">
                <a:solidFill>
                  <a:schemeClr val="tx1"/>
                </a:solidFill>
              </a:rPr>
              <a:t>对</a:t>
            </a:r>
            <a:r>
              <a:rPr lang="en-US" altLang="zh-CN" sz="1400" dirty="0">
                <a:solidFill>
                  <a:schemeClr val="tx1"/>
                </a:solidFill>
              </a:rPr>
              <a:t>gi&lt;0.1</a:t>
            </a:r>
            <a:r>
              <a:rPr lang="zh-CN" altLang="en-US" sz="1400" dirty="0">
                <a:solidFill>
                  <a:schemeClr val="tx1"/>
                </a:solidFill>
              </a:rPr>
              <a:t>的样本 </a:t>
            </a:r>
            <a:r>
              <a:rPr lang="en-US" altLang="zh-CN" sz="1400" dirty="0">
                <a:solidFill>
                  <a:schemeClr val="tx1"/>
                </a:solidFill>
              </a:rPr>
              <a:t>=&gt; 1/3</a:t>
            </a:r>
            <a:r>
              <a:rPr lang="zh-CN" altLang="en-US" sz="1400" dirty="0">
                <a:solidFill>
                  <a:schemeClr val="tx1"/>
                </a:solidFill>
              </a:rPr>
              <a:t>概率进行采样</a:t>
            </a:r>
          </a:p>
          <a:p>
            <a:r>
              <a:rPr lang="zh-CN" altLang="en-US" sz="1400" dirty="0">
                <a:solidFill>
                  <a:schemeClr val="tx1"/>
                </a:solidFill>
                <a:sym typeface="+mn-ea"/>
              </a:rPr>
              <a:t>对</a:t>
            </a:r>
            <a:r>
              <a:rPr lang="en-US" altLang="zh-CN" sz="1400" dirty="0">
                <a:solidFill>
                  <a:schemeClr val="tx1"/>
                </a:solidFill>
                <a:sym typeface="+mn-ea"/>
              </a:rPr>
              <a:t>gi&gt;=0.1</a:t>
            </a:r>
            <a:r>
              <a:rPr lang="zh-CN" altLang="en-US" sz="1400" dirty="0">
                <a:solidFill>
                  <a:schemeClr val="tx1"/>
                </a:solidFill>
                <a:sym typeface="+mn-ea"/>
              </a:rPr>
              <a:t>的样本 </a:t>
            </a:r>
            <a:r>
              <a:rPr lang="en-US" altLang="zh-CN" sz="1400" dirty="0">
                <a:solidFill>
                  <a:schemeClr val="tx1"/>
                </a:solidFill>
                <a:sym typeface="+mn-ea"/>
              </a:rPr>
              <a:t>=&gt; </a:t>
            </a:r>
            <a:r>
              <a:rPr lang="zh-CN" altLang="en-US" sz="1400" dirty="0">
                <a:solidFill>
                  <a:schemeClr val="tx1"/>
                </a:solidFill>
                <a:sym typeface="+mn-ea"/>
              </a:rPr>
              <a:t>全部保留</a:t>
            </a:r>
            <a:endParaRPr lang="zh-CN" altLang="en-US" sz="1400" dirty="0">
              <a:solidFill>
                <a:schemeClr val="tx1"/>
              </a:solidFill>
            </a:endParaRPr>
          </a:p>
          <a:p>
            <a:endParaRPr lang="zh-CN" altLang="en-US" sz="1400" dirty="0">
              <a:solidFill>
                <a:schemeClr val="tx1"/>
              </a:solidFill>
            </a:endParaRPr>
          </a:p>
        </p:txBody>
      </p:sp>
      <p:graphicFrame>
        <p:nvGraphicFramePr>
          <p:cNvPr id="39" name="表格 38"/>
          <p:cNvGraphicFramePr>
            <a:graphicFrameLocks noGrp="1"/>
          </p:cNvGraphicFramePr>
          <p:nvPr>
            <p:custDataLst>
              <p:tags r:id="rId4"/>
            </p:custDataLst>
          </p:nvPr>
        </p:nvGraphicFramePr>
        <p:xfrm>
          <a:off x="6512560" y="4796790"/>
          <a:ext cx="4784725" cy="14757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61135">
                  <a:extLst>
                    <a:ext uri="{9D8B030D-6E8A-4147-A177-3AD203B41FA5}">
                      <a16:colId xmlns:a16="http://schemas.microsoft.com/office/drawing/2014/main" val="20002"/>
                    </a:ext>
                  </a:extLst>
                </a:gridCol>
                <a:gridCol w="1196340">
                  <a:extLst>
                    <a:ext uri="{9D8B030D-6E8A-4147-A177-3AD203B41FA5}">
                      <a16:colId xmlns:a16="http://schemas.microsoft.com/office/drawing/2014/main" val="20003"/>
                    </a:ext>
                  </a:extLst>
                </a:gridCol>
              </a:tblGrid>
              <a:tr h="368935">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3=0+1</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4=1+1</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1=1+0</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0.09</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0.85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44" name="右箭头 43"/>
          <p:cNvSpPr/>
          <p:nvPr/>
        </p:nvSpPr>
        <p:spPr>
          <a:xfrm rot="5400000">
            <a:off x="8791575" y="407924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 name="对象 -2147482616"/>
          <p:cNvGraphicFramePr>
            <a:graphicFrameLocks noChangeAspect="1"/>
          </p:cNvGraphicFramePr>
          <p:nvPr/>
        </p:nvGraphicFramePr>
        <p:xfrm>
          <a:off x="5334000" y="2626360"/>
          <a:ext cx="318135" cy="448310"/>
        </p:xfrm>
        <a:graphic>
          <a:graphicData uri="http://schemas.openxmlformats.org/presentationml/2006/ole">
            <mc:AlternateContent xmlns:mc="http://schemas.openxmlformats.org/markup-compatibility/2006">
              <mc:Choice xmlns:v="urn:schemas-microsoft-com:vml" Requires="v">
                <p:oleObj spid="_x0000_s4370" r:id="rId7" imgW="165100" imgH="228600" progId="Equation.KSEE3">
                  <p:embed/>
                </p:oleObj>
              </mc:Choice>
              <mc:Fallback>
                <p:oleObj r:id="rId7" imgW="165100" imgH="228600" progId="Equation.KSEE3">
                  <p:embed/>
                  <p:pic>
                    <p:nvPicPr>
                      <p:cNvPr id="2" name="对象 -2147482616"/>
                      <p:cNvPicPr/>
                      <p:nvPr/>
                    </p:nvPicPr>
                    <p:blipFill>
                      <a:blip r:embed="rId8"/>
                      <a:stretch>
                        <a:fillRect/>
                      </a:stretch>
                    </p:blipFill>
                    <p:spPr>
                      <a:xfrm>
                        <a:off x="5334000" y="262636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327015" y="3016885"/>
          <a:ext cx="294005" cy="448310"/>
        </p:xfrm>
        <a:graphic>
          <a:graphicData uri="http://schemas.openxmlformats.org/presentationml/2006/ole">
            <mc:AlternateContent xmlns:mc="http://schemas.openxmlformats.org/markup-compatibility/2006">
              <mc:Choice xmlns:v="urn:schemas-microsoft-com:vml" Requires="v">
                <p:oleObj spid="_x0000_s4371" r:id="rId9" imgW="152400" imgH="228600" progId="Equation.KSEE3">
                  <p:embed/>
                </p:oleObj>
              </mc:Choice>
              <mc:Fallback>
                <p:oleObj r:id="rId9" imgW="152400" imgH="228600" progId="Equation.KSEE3">
                  <p:embed/>
                  <p:pic>
                    <p:nvPicPr>
                      <p:cNvPr id="5" name="对象 -2147482616"/>
                      <p:cNvPicPr/>
                      <p:nvPr/>
                    </p:nvPicPr>
                    <p:blipFill>
                      <a:blip r:embed="rId10"/>
                      <a:stretch>
                        <a:fillRect/>
                      </a:stretch>
                    </p:blipFill>
                    <p:spPr>
                      <a:xfrm>
                        <a:off x="5327015" y="301688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317490" y="2294890"/>
          <a:ext cx="294005" cy="448310"/>
        </p:xfrm>
        <a:graphic>
          <a:graphicData uri="http://schemas.openxmlformats.org/presentationml/2006/ole">
            <mc:AlternateContent xmlns:mc="http://schemas.openxmlformats.org/markup-compatibility/2006">
              <mc:Choice xmlns:v="urn:schemas-microsoft-com:vml" Requires="v">
                <p:oleObj spid="_x0000_s4372" r:id="rId11" imgW="152400" imgH="228600" progId="Equation.KSEE3">
                  <p:embed/>
                </p:oleObj>
              </mc:Choice>
              <mc:Fallback>
                <p:oleObj r:id="rId11" imgW="152400" imgH="228600" progId="Equation.KSEE3">
                  <p:embed/>
                  <p:pic>
                    <p:nvPicPr>
                      <p:cNvPr id="7" name="对象 -2147482616"/>
                      <p:cNvPicPr/>
                      <p:nvPr/>
                    </p:nvPicPr>
                    <p:blipFill>
                      <a:blip r:embed="rId12"/>
                      <a:stretch>
                        <a:fillRect/>
                      </a:stretch>
                    </p:blipFill>
                    <p:spPr>
                      <a:xfrm>
                        <a:off x="5317490" y="229489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86070" y="1950720"/>
          <a:ext cx="170815" cy="323850"/>
        </p:xfrm>
        <a:graphic>
          <a:graphicData uri="http://schemas.openxmlformats.org/presentationml/2006/ole">
            <mc:AlternateContent xmlns:mc="http://schemas.openxmlformats.org/markup-compatibility/2006">
              <mc:Choice xmlns:v="urn:schemas-microsoft-com:vml" Requires="v">
                <p:oleObj spid="_x0000_s4373" r:id="rId13" imgW="88265" imgH="165100" progId="Equation.KSEE3">
                  <p:embed/>
                </p:oleObj>
              </mc:Choice>
              <mc:Fallback>
                <p:oleObj r:id="rId13" imgW="88265" imgH="165100" progId="Equation.KSEE3">
                  <p:embed/>
                  <p:pic>
                    <p:nvPicPr>
                      <p:cNvPr id="15" name="对象 -2147482616"/>
                      <p:cNvPicPr/>
                      <p:nvPr/>
                    </p:nvPicPr>
                    <p:blipFill>
                      <a:blip r:embed="rId14"/>
                      <a:stretch>
                        <a:fillRect/>
                      </a:stretch>
                    </p:blipFill>
                    <p:spPr>
                      <a:xfrm>
                        <a:off x="5386070" y="1950720"/>
                        <a:ext cx="170815" cy="323850"/>
                      </a:xfrm>
                      <a:prstGeom prst="rect">
                        <a:avLst/>
                      </a:prstGeom>
                      <a:noFill/>
                      <a:ln w="38100">
                        <a:noFill/>
                        <a:miter/>
                      </a:ln>
                    </p:spPr>
                  </p:pic>
                </p:oleObj>
              </mc:Fallback>
            </mc:AlternateContent>
          </a:graphicData>
        </a:graphic>
      </p:graphicFrame>
      <p:sp>
        <p:nvSpPr>
          <p:cNvPr id="13" name="矩形 12"/>
          <p:cNvSpPr/>
          <p:nvPr/>
        </p:nvSpPr>
        <p:spPr>
          <a:xfrm>
            <a:off x="8255000" y="1937385"/>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9844405" y="194437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068641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6"/>
          <p:cNvCxnSpPr/>
          <p:nvPr/>
        </p:nvCxnSpPr>
        <p:spPr>
          <a:xfrm>
            <a:off x="8178800" y="196977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10604500" y="196215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对象 -2147482616"/>
          <p:cNvGraphicFramePr>
            <a:graphicFrameLocks noChangeAspect="1"/>
          </p:cNvGraphicFramePr>
          <p:nvPr/>
        </p:nvGraphicFramePr>
        <p:xfrm>
          <a:off x="6835458" y="5504815"/>
          <a:ext cx="341630" cy="448310"/>
        </p:xfrm>
        <a:graphic>
          <a:graphicData uri="http://schemas.openxmlformats.org/presentationml/2006/ole">
            <mc:AlternateContent xmlns:mc="http://schemas.openxmlformats.org/markup-compatibility/2006">
              <mc:Choice xmlns:v="urn:schemas-microsoft-com:vml" Requires="v">
                <p:oleObj spid="_x0000_s4374" r:id="rId15" imgW="177165" imgH="228600" progId="Equation.KSEE3">
                  <p:embed/>
                </p:oleObj>
              </mc:Choice>
              <mc:Fallback>
                <p:oleObj r:id="rId15" imgW="177165" imgH="228600" progId="Equation.KSEE3">
                  <p:embed/>
                  <p:pic>
                    <p:nvPicPr>
                      <p:cNvPr id="20" name="对象 -2147482616"/>
                      <p:cNvPicPr/>
                      <p:nvPr/>
                    </p:nvPicPr>
                    <p:blipFill>
                      <a:blip r:embed="rId16"/>
                      <a:stretch>
                        <a:fillRect/>
                      </a:stretch>
                    </p:blipFill>
                    <p:spPr>
                      <a:xfrm>
                        <a:off x="6835458" y="5504815"/>
                        <a:ext cx="3416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19583" y="5895340"/>
          <a:ext cx="392430" cy="448310"/>
        </p:xfrm>
        <a:graphic>
          <a:graphicData uri="http://schemas.openxmlformats.org/presentationml/2006/ole">
            <mc:AlternateContent xmlns:mc="http://schemas.openxmlformats.org/markup-compatibility/2006">
              <mc:Choice xmlns:v="urn:schemas-microsoft-com:vml" Requires="v">
                <p:oleObj spid="_x0000_s4375" r:id="rId17" imgW="203200" imgH="228600" progId="Equation.KSEE3">
                  <p:embed/>
                </p:oleObj>
              </mc:Choice>
              <mc:Fallback>
                <p:oleObj r:id="rId17" imgW="203200" imgH="228600" progId="Equation.KSEE3">
                  <p:embed/>
                  <p:pic>
                    <p:nvPicPr>
                      <p:cNvPr id="22" name="对象 -2147482616"/>
                      <p:cNvPicPr/>
                      <p:nvPr/>
                    </p:nvPicPr>
                    <p:blipFill>
                      <a:blip r:embed="rId18"/>
                      <a:stretch>
                        <a:fillRect/>
                      </a:stretch>
                    </p:blipFill>
                    <p:spPr>
                      <a:xfrm>
                        <a:off x="6819583" y="5895340"/>
                        <a:ext cx="392430" cy="44831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6822440" y="5173345"/>
          <a:ext cx="367665" cy="448310"/>
        </p:xfrm>
        <a:graphic>
          <a:graphicData uri="http://schemas.openxmlformats.org/presentationml/2006/ole">
            <mc:AlternateContent xmlns:mc="http://schemas.openxmlformats.org/markup-compatibility/2006">
              <mc:Choice xmlns:v="urn:schemas-microsoft-com:vml" Requires="v">
                <p:oleObj spid="_x0000_s4376" r:id="rId19" imgW="190500" imgH="228600" progId="Equation.KSEE3">
                  <p:embed/>
                </p:oleObj>
              </mc:Choice>
              <mc:Fallback>
                <p:oleObj r:id="rId19" imgW="190500" imgH="228600" progId="Equation.KSEE3">
                  <p:embed/>
                  <p:pic>
                    <p:nvPicPr>
                      <p:cNvPr id="25" name="对象 -2147482616"/>
                      <p:cNvPicPr/>
                      <p:nvPr/>
                    </p:nvPicPr>
                    <p:blipFill>
                      <a:blip r:embed="rId20"/>
                      <a:stretch>
                        <a:fillRect/>
                      </a:stretch>
                    </p:blipFill>
                    <p:spPr>
                      <a:xfrm>
                        <a:off x="6822440" y="51733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32258" y="4791710"/>
          <a:ext cx="762000" cy="398780"/>
        </p:xfrm>
        <a:graphic>
          <a:graphicData uri="http://schemas.openxmlformats.org/presentationml/2006/ole">
            <mc:AlternateContent xmlns:mc="http://schemas.openxmlformats.org/markup-compatibility/2006">
              <mc:Choice xmlns:v="urn:schemas-microsoft-com:vml" Requires="v">
                <p:oleObj spid="_x0000_s4377" r:id="rId21" imgW="393700" imgH="203200" progId="Equation.KSEE3">
                  <p:embed/>
                </p:oleObj>
              </mc:Choice>
              <mc:Fallback>
                <p:oleObj r:id="rId21" imgW="393700" imgH="203200" progId="Equation.KSEE3">
                  <p:embed/>
                  <p:pic>
                    <p:nvPicPr>
                      <p:cNvPr id="29" name="对象 -2147482616"/>
                      <p:cNvPicPr/>
                      <p:nvPr/>
                    </p:nvPicPr>
                    <p:blipFill>
                      <a:blip r:embed="rId22"/>
                      <a:stretch>
                        <a:fillRect/>
                      </a:stretch>
                    </p:blipFill>
                    <p:spPr>
                      <a:xfrm>
                        <a:off x="6632258" y="4791710"/>
                        <a:ext cx="762000" cy="39878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机器学习</a:t>
            </a:r>
            <a:r>
              <a:rPr lang="zh-CN" altLang="zh-CN" dirty="0">
                <a:sym typeface="+mn-ea"/>
              </a:rPr>
              <a:t>模型</a:t>
            </a:r>
            <a:endParaRPr lang="zh-CN" altLang="zh-CN" dirty="0"/>
          </a:p>
        </p:txBody>
      </p:sp>
      <p:sp>
        <p:nvSpPr>
          <p:cNvPr id="164" name="Content Placeholder 2"/>
          <p:cNvSpPr txBox="1">
            <a:spLocks noGrp="1"/>
          </p:cNvSpPr>
          <p:nvPr>
            <p:ph type="body" idx="1"/>
          </p:nvPr>
        </p:nvSpPr>
        <p:spPr>
          <a:xfrm>
            <a:off x="601980" y="1690688"/>
            <a:ext cx="10515600" cy="4471573"/>
          </a:xfrm>
          <a:prstGeom prst="rect">
            <a:avLst/>
          </a:prstGeom>
        </p:spPr>
        <p:txBody>
          <a:bodyPr>
            <a:normAutofit/>
          </a:bodyPr>
          <a:lstStyle/>
          <a:p>
            <a:pPr marL="0" indent="0">
              <a:lnSpc>
                <a:spcPct val="150000"/>
              </a:lnSpc>
              <a:buNone/>
            </a:pPr>
            <a:r>
              <a:rPr lang="zh-CN" altLang="en-US" dirty="0"/>
              <a:t>                                          </a:t>
            </a:r>
            <a:r>
              <a:rPr lang="en-US" altLang="zh-CN" dirty="0"/>
              <a:t>——10</a:t>
            </a:r>
            <a:r>
              <a:rPr lang="zh-CN" altLang="zh-CN" dirty="0"/>
              <a:t>大经典模型</a:t>
            </a:r>
          </a:p>
          <a:p>
            <a:pPr lvl="0">
              <a:lnSpc>
                <a:spcPct val="150000"/>
              </a:lnSpc>
            </a:pPr>
            <a:r>
              <a:rPr lang="zh-CN" altLang="zh-CN" dirty="0"/>
              <a:t>分类算法：</a:t>
            </a:r>
            <a:r>
              <a:rPr lang="en-US" altLang="zh-CN" dirty="0"/>
              <a:t>C4.5</a:t>
            </a:r>
            <a:r>
              <a:rPr lang="zh-CN" altLang="zh-CN" dirty="0"/>
              <a:t>，朴素贝叶斯（</a:t>
            </a:r>
            <a:r>
              <a:rPr lang="en-US" altLang="zh-CN" dirty="0"/>
              <a:t>Naive Bayes</a:t>
            </a:r>
            <a:r>
              <a:rPr lang="zh-CN" altLang="zh-CN" dirty="0"/>
              <a:t>），</a:t>
            </a:r>
            <a:r>
              <a:rPr lang="en-US" altLang="zh-CN" dirty="0"/>
              <a:t>SVM</a:t>
            </a:r>
            <a:r>
              <a:rPr lang="zh-CN" altLang="zh-CN" dirty="0"/>
              <a:t>，</a:t>
            </a:r>
            <a:r>
              <a:rPr lang="en-US" altLang="zh-CN" dirty="0"/>
              <a:t>KNN</a:t>
            </a:r>
            <a:r>
              <a:rPr lang="zh-CN" altLang="zh-CN" dirty="0"/>
              <a:t>，</a:t>
            </a:r>
            <a:r>
              <a:rPr lang="en-US" altLang="zh-CN" dirty="0" err="1"/>
              <a:t>Adaboost</a:t>
            </a:r>
            <a:r>
              <a:rPr lang="zh-CN" altLang="zh-CN" dirty="0"/>
              <a:t>，</a:t>
            </a:r>
            <a:r>
              <a:rPr lang="en-US" altLang="zh-CN" dirty="0"/>
              <a:t>CART</a:t>
            </a:r>
            <a:endParaRPr lang="zh-CN" altLang="zh-CN" dirty="0"/>
          </a:p>
          <a:p>
            <a:pPr lvl="0">
              <a:lnSpc>
                <a:spcPct val="150000"/>
              </a:lnSpc>
            </a:pPr>
            <a:r>
              <a:rPr lang="zh-CN" altLang="zh-CN" dirty="0"/>
              <a:t>聚类算法：</a:t>
            </a:r>
            <a:r>
              <a:rPr lang="en-US" altLang="zh-CN" dirty="0"/>
              <a:t>K-Means</a:t>
            </a:r>
            <a:r>
              <a:rPr lang="zh-CN" altLang="zh-CN" dirty="0"/>
              <a:t>，</a:t>
            </a:r>
            <a:r>
              <a:rPr lang="en-US" altLang="zh-CN" dirty="0"/>
              <a:t>EM</a:t>
            </a:r>
            <a:endParaRPr lang="zh-CN" altLang="zh-CN" dirty="0"/>
          </a:p>
          <a:p>
            <a:pPr lvl="0">
              <a:lnSpc>
                <a:spcPct val="150000"/>
              </a:lnSpc>
            </a:pPr>
            <a:r>
              <a:rPr lang="zh-CN" altLang="zh-CN" dirty="0"/>
              <a:t>关联分析：</a:t>
            </a:r>
            <a:r>
              <a:rPr lang="en-US" altLang="zh-CN" dirty="0" err="1"/>
              <a:t>Apriori</a:t>
            </a:r>
            <a:endParaRPr lang="zh-CN" altLang="zh-CN" dirty="0"/>
          </a:p>
          <a:p>
            <a:pPr lvl="0">
              <a:lnSpc>
                <a:spcPct val="150000"/>
              </a:lnSpc>
            </a:pPr>
            <a:r>
              <a:rPr lang="zh-CN" altLang="zh-CN" dirty="0"/>
              <a:t>连接分析：</a:t>
            </a:r>
            <a:r>
              <a:rPr lang="en-US" altLang="zh-CN" dirty="0"/>
              <a:t>PageRank</a:t>
            </a:r>
            <a:endParaRPr lang="zh-CN" altLang="zh-CN" dirty="0"/>
          </a:p>
          <a:p>
            <a:pPr>
              <a:lnSpc>
                <a:spcPct val="170000"/>
              </a:lnSpc>
            </a:pPr>
            <a:endParaRPr sz="1800"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6470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E</a:t>
            </a:r>
            <a:r>
              <a:rPr lang="zh-CN" sz="1600" dirty="0">
                <a:solidFill>
                  <a:schemeClr val="tx1"/>
                </a:solidFill>
                <a:ea typeface="宋体" panose="02010600030101010101" pitchFamily="2" charset="-122"/>
                <a:sym typeface="+mn-ea"/>
              </a:rPr>
              <a:t>FB算法</a:t>
            </a:r>
            <a:r>
              <a:rPr lang="zh-CN" altLang="en-US" sz="1600" dirty="0">
                <a:ea typeface="宋体" panose="02010600030101010101" pitchFamily="2" charset="-122"/>
                <a:sym typeface="+mn-ea"/>
              </a:rPr>
              <a:t>：</a:t>
            </a:r>
          </a:p>
          <a:p>
            <a:pPr>
              <a:lnSpc>
                <a:spcPct val="150000"/>
              </a:lnSpc>
            </a:pPr>
            <a:r>
              <a:rPr lang="zh-CN" sz="1600" dirty="0">
                <a:solidFill>
                  <a:schemeClr val="tx1"/>
                </a:solidFill>
                <a:ea typeface="宋体" panose="02010600030101010101" pitchFamily="2" charset="-122"/>
                <a:sym typeface="+mn-ea"/>
              </a:rPr>
              <a:t>Exclusive Feature Bundling，互斥特征绑定算法</a:t>
            </a:r>
          </a:p>
          <a:p>
            <a:pPr>
              <a:lnSpc>
                <a:spcPct val="150000"/>
              </a:lnSpc>
            </a:pPr>
            <a:r>
              <a:rPr lang="zh-CN" altLang="en-US" sz="1600" dirty="0">
                <a:ea typeface="宋体" panose="02010600030101010101" pitchFamily="2" charset="-122"/>
                <a:sym typeface="+mn-ea"/>
              </a:rPr>
              <a:t>思想是特征中包含大量稀疏特征的时候，减少构建直方图的特征数量，从而降低计算复杂度</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数据集中通常会有大量的稀疏特征（大部分为0，少量为非</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）我们认为这些稀疏特征是互斥的，即不会同时取非零值</a:t>
            </a:r>
          </a:p>
          <a:p>
            <a:pPr>
              <a:lnSpc>
                <a:spcPct val="150000"/>
              </a:lnSpc>
            </a:pP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算法可以通过对某些特征的取值重新编码，将多个这样互斥的特征绑定为一个新的特征</a:t>
            </a:r>
          </a:p>
          <a:p>
            <a:pPr>
              <a:lnSpc>
                <a:spcPct val="150000"/>
              </a:lnSpc>
            </a:pPr>
            <a:r>
              <a:rPr lang="zh-CN" altLang="en-US" sz="1600" dirty="0">
                <a:ea typeface="宋体" panose="02010600030101010101" pitchFamily="2" charset="-122"/>
                <a:sym typeface="+mn-ea"/>
              </a:rPr>
              <a:t>类别特征可以转换成onehot编码，这些多个特征的onehot编码是互斥的，可以使用</a:t>
            </a: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将他们绑定为一个特征</a:t>
            </a:r>
          </a:p>
          <a:p>
            <a:pPr>
              <a:lnSpc>
                <a:spcPct val="150000"/>
              </a:lnSpc>
            </a:pPr>
            <a:r>
              <a:rPr lang="zh-CN" altLang="en-US" sz="1600" dirty="0">
                <a:ea typeface="宋体" panose="02010600030101010101" pitchFamily="2" charset="-122"/>
                <a:sym typeface="+mn-ea"/>
              </a:rPr>
              <a:t>在</a:t>
            </a:r>
            <a:r>
              <a:rPr lang="en-US" altLang="zh-CN" sz="1600" dirty="0">
                <a:ea typeface="宋体" panose="02010600030101010101" pitchFamily="2" charset="-122"/>
                <a:sym typeface="+mn-ea"/>
              </a:rPr>
              <a:t>LightGBM</a:t>
            </a:r>
            <a:r>
              <a:rPr lang="zh-CN" altLang="en-US" sz="1600" dirty="0">
                <a:ea typeface="宋体" panose="02010600030101010101" pitchFamily="2" charset="-122"/>
                <a:sym typeface="+mn-ea"/>
              </a:rPr>
              <a:t>中，可以直接将每个类别取值和一个bin关联，从而自动地处理它们，也就无需预处理成onehot编码</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cxnSp>
        <p:nvCxnSpPr>
          <p:cNvPr id="5" name="直线箭头连接符 4"/>
          <p:cNvCxnSpPr/>
          <p:nvPr/>
        </p:nvCxnSpPr>
        <p:spPr>
          <a:xfrm>
            <a:off x="6859240" y="36264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flipV="1">
            <a:off x="6859240" y="22294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014210" y="250888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6946099" y="2176150"/>
            <a:ext cx="428322" cy="369332"/>
          </a:xfrm>
          <a:prstGeom prst="rect">
            <a:avLst/>
          </a:prstGeom>
          <a:noFill/>
        </p:spPr>
        <p:txBody>
          <a:bodyPr wrap="none" rtlCol="0">
            <a:spAutoFit/>
          </a:bodyPr>
          <a:lstStyle/>
          <a:p>
            <a:r>
              <a:rPr kumimoji="1" lang="en-US" altLang="zh-CN" dirty="0"/>
              <a:t>90</a:t>
            </a:r>
            <a:endParaRPr kumimoji="1" lang="zh-CN" altLang="en-US" dirty="0"/>
          </a:p>
        </p:txBody>
      </p:sp>
      <p:sp>
        <p:nvSpPr>
          <p:cNvPr id="9" name="文本框 8"/>
          <p:cNvSpPr txBox="1"/>
          <p:nvPr/>
        </p:nvSpPr>
        <p:spPr>
          <a:xfrm>
            <a:off x="8636024" y="3626484"/>
            <a:ext cx="732893" cy="276999"/>
          </a:xfrm>
          <a:prstGeom prst="rect">
            <a:avLst/>
          </a:prstGeom>
          <a:noFill/>
        </p:spPr>
        <p:txBody>
          <a:bodyPr wrap="none" rtlCol="0">
            <a:spAutoFit/>
          </a:bodyPr>
          <a:lstStyle/>
          <a:p>
            <a:r>
              <a:rPr kumimoji="1" lang="en-US" altLang="zh-CN" sz="1200" dirty="0"/>
              <a:t>feature1</a:t>
            </a:r>
            <a:endParaRPr kumimoji="1" lang="zh-CN" altLang="en-US" sz="1200" dirty="0"/>
          </a:p>
        </p:txBody>
      </p:sp>
      <p:sp>
        <p:nvSpPr>
          <p:cNvPr id="10" name="文本框 9"/>
          <p:cNvSpPr txBox="1"/>
          <p:nvPr/>
        </p:nvSpPr>
        <p:spPr>
          <a:xfrm>
            <a:off x="6520742" y="22318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17" name="文本框 16"/>
          <p:cNvSpPr txBox="1"/>
          <p:nvPr/>
        </p:nvSpPr>
        <p:spPr>
          <a:xfrm>
            <a:off x="7007013" y="36264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8" name="矩形 17"/>
          <p:cNvSpPr/>
          <p:nvPr/>
        </p:nvSpPr>
        <p:spPr>
          <a:xfrm>
            <a:off x="7334510" y="331001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664710" y="344868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7322757" y="36264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21" name="文本框 20"/>
          <p:cNvSpPr txBox="1"/>
          <p:nvPr/>
        </p:nvSpPr>
        <p:spPr>
          <a:xfrm>
            <a:off x="7664673" y="36357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22" name="文本框 21"/>
          <p:cNvSpPr txBox="1"/>
          <p:nvPr/>
        </p:nvSpPr>
        <p:spPr>
          <a:xfrm>
            <a:off x="7324690" y="294068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23" name="文本框 22"/>
          <p:cNvSpPr txBox="1"/>
          <p:nvPr/>
        </p:nvSpPr>
        <p:spPr>
          <a:xfrm>
            <a:off x="7664673" y="3067685"/>
            <a:ext cx="306494" cy="369332"/>
          </a:xfrm>
          <a:prstGeom prst="rect">
            <a:avLst/>
          </a:prstGeom>
          <a:noFill/>
        </p:spPr>
        <p:txBody>
          <a:bodyPr wrap="none" rtlCol="0">
            <a:spAutoFit/>
          </a:bodyPr>
          <a:lstStyle/>
          <a:p>
            <a:r>
              <a:rPr kumimoji="1" lang="en-US" altLang="zh-CN" dirty="0"/>
              <a:t>4</a:t>
            </a:r>
            <a:endParaRPr kumimoji="1" lang="zh-CN" altLang="en-US" dirty="0"/>
          </a:p>
        </p:txBody>
      </p:sp>
      <p:cxnSp>
        <p:nvCxnSpPr>
          <p:cNvPr id="24" name="直线箭头连接符 23"/>
          <p:cNvCxnSpPr/>
          <p:nvPr/>
        </p:nvCxnSpPr>
        <p:spPr>
          <a:xfrm>
            <a:off x="9748490" y="36645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9748490" y="22675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903460" y="2546985"/>
            <a:ext cx="292100" cy="11176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9835349" y="2214250"/>
            <a:ext cx="428322" cy="369332"/>
          </a:xfrm>
          <a:prstGeom prst="rect">
            <a:avLst/>
          </a:prstGeom>
          <a:noFill/>
        </p:spPr>
        <p:txBody>
          <a:bodyPr wrap="none" rtlCol="0">
            <a:spAutoFit/>
          </a:bodyPr>
          <a:lstStyle/>
          <a:p>
            <a:r>
              <a:rPr kumimoji="1" lang="en-US" altLang="zh-CN" dirty="0"/>
              <a:t>95</a:t>
            </a:r>
            <a:endParaRPr kumimoji="1" lang="zh-CN" altLang="en-US" dirty="0"/>
          </a:p>
        </p:txBody>
      </p:sp>
      <p:sp>
        <p:nvSpPr>
          <p:cNvPr id="28" name="文本框 27"/>
          <p:cNvSpPr txBox="1"/>
          <p:nvPr/>
        </p:nvSpPr>
        <p:spPr>
          <a:xfrm>
            <a:off x="11525274" y="3664584"/>
            <a:ext cx="732893" cy="276999"/>
          </a:xfrm>
          <a:prstGeom prst="rect">
            <a:avLst/>
          </a:prstGeom>
          <a:noFill/>
        </p:spPr>
        <p:txBody>
          <a:bodyPr wrap="none" rtlCol="0">
            <a:spAutoFit/>
          </a:bodyPr>
          <a:lstStyle/>
          <a:p>
            <a:r>
              <a:rPr kumimoji="1" lang="en-US" altLang="zh-CN" sz="1200" dirty="0"/>
              <a:t>feature2</a:t>
            </a:r>
            <a:endParaRPr kumimoji="1" lang="zh-CN" altLang="en-US" sz="1200" dirty="0"/>
          </a:p>
        </p:txBody>
      </p:sp>
      <p:sp>
        <p:nvSpPr>
          <p:cNvPr id="29" name="文本框 28"/>
          <p:cNvSpPr txBox="1"/>
          <p:nvPr/>
        </p:nvSpPr>
        <p:spPr>
          <a:xfrm>
            <a:off x="9409992" y="22699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30" name="文本框 29"/>
          <p:cNvSpPr txBox="1"/>
          <p:nvPr/>
        </p:nvSpPr>
        <p:spPr>
          <a:xfrm>
            <a:off x="9896263" y="36645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31" name="矩形 30"/>
          <p:cNvSpPr/>
          <p:nvPr/>
        </p:nvSpPr>
        <p:spPr>
          <a:xfrm>
            <a:off x="10223760" y="348455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10553960" y="361886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10212007" y="36645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34" name="文本框 33"/>
          <p:cNvSpPr txBox="1"/>
          <p:nvPr/>
        </p:nvSpPr>
        <p:spPr>
          <a:xfrm>
            <a:off x="10553923" y="36738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35" name="文本框 34"/>
          <p:cNvSpPr txBox="1"/>
          <p:nvPr/>
        </p:nvSpPr>
        <p:spPr>
          <a:xfrm>
            <a:off x="10202757" y="311521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37" name="文本框 36"/>
          <p:cNvSpPr txBox="1"/>
          <p:nvPr/>
        </p:nvSpPr>
        <p:spPr>
          <a:xfrm>
            <a:off x="10566623" y="3207385"/>
            <a:ext cx="306494" cy="369332"/>
          </a:xfrm>
          <a:prstGeom prst="rect">
            <a:avLst/>
          </a:prstGeom>
          <a:noFill/>
        </p:spPr>
        <p:txBody>
          <a:bodyPr wrap="none" rtlCol="0">
            <a:spAutoFit/>
          </a:bodyPr>
          <a:lstStyle/>
          <a:p>
            <a:r>
              <a:rPr kumimoji="1" lang="en-US" altLang="zh-CN" dirty="0"/>
              <a:t>1</a:t>
            </a:r>
            <a:endParaRPr kumimoji="1" lang="zh-CN" altLang="en-US" dirty="0"/>
          </a:p>
        </p:txBody>
      </p:sp>
      <p:cxnSp>
        <p:nvCxnSpPr>
          <p:cNvPr id="38" name="直线箭头连接符 37"/>
          <p:cNvCxnSpPr/>
          <p:nvPr/>
        </p:nvCxnSpPr>
        <p:spPr>
          <a:xfrm>
            <a:off x="9780875" y="593661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9780875" y="453961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935845" y="481901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9867734" y="4486280"/>
            <a:ext cx="1063112" cy="369332"/>
          </a:xfrm>
          <a:prstGeom prst="rect">
            <a:avLst/>
          </a:prstGeom>
          <a:noFill/>
        </p:spPr>
        <p:txBody>
          <a:bodyPr wrap="none" rtlCol="0">
            <a:spAutoFit/>
          </a:bodyPr>
          <a:lstStyle/>
          <a:p>
            <a:r>
              <a:rPr kumimoji="1" lang="en-US" altLang="zh-CN" dirty="0"/>
              <a:t>90-5=85</a:t>
            </a:r>
            <a:endParaRPr kumimoji="1" lang="zh-CN" altLang="en-US" dirty="0"/>
          </a:p>
        </p:txBody>
      </p:sp>
      <p:sp>
        <p:nvSpPr>
          <p:cNvPr id="42" name="文本框 41"/>
          <p:cNvSpPr txBox="1"/>
          <p:nvPr/>
        </p:nvSpPr>
        <p:spPr>
          <a:xfrm>
            <a:off x="11557659" y="5936614"/>
            <a:ext cx="643125" cy="276999"/>
          </a:xfrm>
          <a:prstGeom prst="rect">
            <a:avLst/>
          </a:prstGeom>
          <a:noFill/>
        </p:spPr>
        <p:txBody>
          <a:bodyPr wrap="none" rtlCol="0">
            <a:spAutoFit/>
          </a:bodyPr>
          <a:lstStyle/>
          <a:p>
            <a:r>
              <a:rPr kumimoji="1" lang="en-US" altLang="zh-CN" sz="1200" dirty="0"/>
              <a:t>bundle</a:t>
            </a:r>
            <a:endParaRPr kumimoji="1" lang="zh-CN" altLang="en-US" sz="1200" dirty="0"/>
          </a:p>
        </p:txBody>
      </p:sp>
      <p:sp>
        <p:nvSpPr>
          <p:cNvPr id="43" name="文本框 42"/>
          <p:cNvSpPr txBox="1"/>
          <p:nvPr/>
        </p:nvSpPr>
        <p:spPr>
          <a:xfrm>
            <a:off x="9442377" y="454201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44" name="文本框 43"/>
          <p:cNvSpPr txBox="1"/>
          <p:nvPr/>
        </p:nvSpPr>
        <p:spPr>
          <a:xfrm>
            <a:off x="9928648" y="593661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45" name="矩形 44"/>
          <p:cNvSpPr/>
          <p:nvPr/>
        </p:nvSpPr>
        <p:spPr>
          <a:xfrm>
            <a:off x="10256145" y="562014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10586345" y="575881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10244392" y="593661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48" name="文本框 47"/>
          <p:cNvSpPr txBox="1"/>
          <p:nvPr/>
        </p:nvSpPr>
        <p:spPr>
          <a:xfrm>
            <a:off x="10586308" y="594588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49" name="文本框 48"/>
          <p:cNvSpPr txBox="1"/>
          <p:nvPr/>
        </p:nvSpPr>
        <p:spPr>
          <a:xfrm>
            <a:off x="10246325" y="525081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50" name="文本框 49"/>
          <p:cNvSpPr txBox="1"/>
          <p:nvPr/>
        </p:nvSpPr>
        <p:spPr>
          <a:xfrm>
            <a:off x="10586308" y="5377815"/>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1" name="矩形 50"/>
          <p:cNvSpPr/>
          <p:nvPr/>
        </p:nvSpPr>
        <p:spPr>
          <a:xfrm>
            <a:off x="10916545" y="574388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11246745" y="587819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10904792" y="5923914"/>
            <a:ext cx="306494" cy="369332"/>
          </a:xfrm>
          <a:prstGeom prst="rect">
            <a:avLst/>
          </a:prstGeom>
          <a:noFill/>
        </p:spPr>
        <p:txBody>
          <a:bodyPr wrap="none" rtlCol="0">
            <a:spAutoFit/>
          </a:bodyPr>
          <a:lstStyle/>
          <a:p>
            <a:r>
              <a:rPr kumimoji="1" lang="en-US" altLang="zh-CN" dirty="0"/>
              <a:t>3</a:t>
            </a:r>
            <a:endParaRPr kumimoji="1" lang="zh-CN" altLang="en-US" dirty="0"/>
          </a:p>
        </p:txBody>
      </p:sp>
      <p:sp>
        <p:nvSpPr>
          <p:cNvPr id="54" name="文本框 53"/>
          <p:cNvSpPr txBox="1"/>
          <p:nvPr/>
        </p:nvSpPr>
        <p:spPr>
          <a:xfrm>
            <a:off x="11246708" y="5933181"/>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5" name="文本框 54"/>
          <p:cNvSpPr txBox="1"/>
          <p:nvPr/>
        </p:nvSpPr>
        <p:spPr>
          <a:xfrm>
            <a:off x="10895542" y="537454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6" name="文本框 55"/>
          <p:cNvSpPr txBox="1"/>
          <p:nvPr/>
        </p:nvSpPr>
        <p:spPr>
          <a:xfrm>
            <a:off x="11259408" y="5466715"/>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60" name="矩形 59"/>
          <p:cNvSpPr/>
          <p:nvPr/>
        </p:nvSpPr>
        <p:spPr>
          <a:xfrm>
            <a:off x="10223760" y="3165236"/>
            <a:ext cx="797300" cy="850952"/>
          </a:xfrm>
          <a:prstGeom prst="rect">
            <a:avLst/>
          </a:prstGeom>
          <a:noFill/>
          <a:ln w="19050">
            <a:solidFill>
              <a:srgbClr val="FF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9858115" y="2242185"/>
            <a:ext cx="330811" cy="17860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9623419" y="1785077"/>
            <a:ext cx="998991" cy="369332"/>
          </a:xfrm>
          <a:prstGeom prst="rect">
            <a:avLst/>
          </a:prstGeom>
          <a:noFill/>
        </p:spPr>
        <p:txBody>
          <a:bodyPr wrap="none" rtlCol="0">
            <a:spAutoFit/>
          </a:bodyPr>
          <a:lstStyle/>
          <a:p>
            <a:r>
              <a:rPr kumimoji="1" lang="zh-CN" altLang="en-US" dirty="0"/>
              <a:t>舍去</a:t>
            </a:r>
            <a:r>
              <a:rPr kumimoji="1" lang="en-US" altLang="zh-CN" dirty="0"/>
              <a:t>0</a:t>
            </a:r>
            <a:r>
              <a:rPr kumimoji="1" lang="zh-CN" altLang="en-US" dirty="0"/>
              <a:t>值</a:t>
            </a:r>
          </a:p>
        </p:txBody>
      </p:sp>
      <p:sp>
        <p:nvSpPr>
          <p:cNvPr id="63" name="文本框 62"/>
          <p:cNvSpPr txBox="1"/>
          <p:nvPr/>
        </p:nvSpPr>
        <p:spPr>
          <a:xfrm>
            <a:off x="10601466" y="2482218"/>
            <a:ext cx="1229824" cy="369332"/>
          </a:xfrm>
          <a:prstGeom prst="rect">
            <a:avLst/>
          </a:prstGeom>
          <a:noFill/>
          <a:ln>
            <a:noFill/>
          </a:ln>
        </p:spPr>
        <p:txBody>
          <a:bodyPr wrap="none" rtlCol="0">
            <a:spAutoFit/>
          </a:bodyPr>
          <a:lstStyle/>
          <a:p>
            <a:r>
              <a:rPr kumimoji="1" lang="zh-CN" altLang="en-US" dirty="0">
                <a:solidFill>
                  <a:srgbClr val="FF0000"/>
                </a:solidFill>
              </a:rPr>
              <a:t>向右偏移</a:t>
            </a:r>
            <a:r>
              <a:rPr kumimoji="1" lang="en-US" altLang="zh-CN" dirty="0">
                <a:solidFill>
                  <a:srgbClr val="FF0000"/>
                </a:solidFill>
              </a:rPr>
              <a:t>2</a:t>
            </a:r>
            <a:endParaRPr kumimoji="1" lang="zh-CN" altLang="en-US" dirty="0">
              <a:solidFill>
                <a:srgbClr val="FF0000"/>
              </a:solidFill>
            </a:endParaRPr>
          </a:p>
        </p:txBody>
      </p:sp>
      <p:cxnSp>
        <p:nvCxnSpPr>
          <p:cNvPr id="65" name="直线箭头连接符 64"/>
          <p:cNvCxnSpPr/>
          <p:nvPr/>
        </p:nvCxnSpPr>
        <p:spPr>
          <a:xfrm>
            <a:off x="10654044" y="2924182"/>
            <a:ext cx="7340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p:cNvSpPr txBox="1">
            <a:spLocks noGrp="1"/>
          </p:cNvSpPr>
          <p:nvPr/>
        </p:nvSpPr>
        <p:spPr>
          <a:xfrm>
            <a:off x="6694170" y="4542155"/>
            <a:ext cx="2897505" cy="4114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将稀疏特征</a:t>
            </a:r>
            <a:r>
              <a:rPr lang="en-US" altLang="zh-CN" sz="1600" dirty="0">
                <a:ea typeface="宋体" panose="02010600030101010101" pitchFamily="2" charset="-122"/>
                <a:sym typeface="+mn-ea"/>
              </a:rPr>
              <a:t>feature1</a:t>
            </a:r>
            <a:r>
              <a:rPr lang="zh-CN" altLang="zh-CN" sz="1600" dirty="0">
                <a:ea typeface="宋体" panose="02010600030101010101" pitchFamily="2" charset="-122"/>
                <a:sym typeface="+mn-ea"/>
              </a:rPr>
              <a:t>和</a:t>
            </a:r>
            <a:r>
              <a:rPr lang="en-US" altLang="zh-CN" sz="1600" dirty="0">
                <a:ea typeface="宋体" panose="02010600030101010101" pitchFamily="2" charset="-122"/>
                <a:sym typeface="+mn-ea"/>
              </a:rPr>
              <a:t>feature2</a:t>
            </a:r>
            <a:r>
              <a:rPr lang="zh-CN" altLang="zh-CN" sz="1600" dirty="0">
                <a:ea typeface="宋体" panose="02010600030101010101" pitchFamily="2" charset="-122"/>
                <a:sym typeface="+mn-ea"/>
              </a:rPr>
              <a:t>合并，重新编码得到 </a:t>
            </a:r>
            <a:r>
              <a:rPr lang="en-US" altLang="zh-CN" sz="1600" dirty="0">
                <a:ea typeface="宋体" panose="02010600030101010101" pitchFamily="2" charset="-122"/>
                <a:sym typeface="+mn-ea"/>
              </a:rPr>
              <a:t>feature 1'</a:t>
            </a: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工具</a:t>
            </a:r>
            <a:r>
              <a:rPr lang="zh-CN" altLang="en-US"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import lightgbm as lgb</a:t>
            </a:r>
          </a:p>
          <a:p>
            <a:pPr>
              <a:lnSpc>
                <a:spcPct val="150000"/>
              </a:lnSpc>
            </a:pPr>
            <a:r>
              <a:rPr lang="zh-CN" sz="1600" dirty="0">
                <a:ea typeface="宋体" panose="02010600030101010101" pitchFamily="2" charset="-122"/>
                <a:sym typeface="+mn-ea"/>
              </a:rPr>
              <a:t>官方文档：http://lightgbm.readthedocs.io/en/latest/Python-Intro.html</a:t>
            </a:r>
          </a:p>
          <a:p>
            <a:pPr marL="0" indent="0">
              <a:lnSpc>
                <a:spcPct val="150000"/>
              </a:lnSpc>
              <a:buNone/>
            </a:pPr>
            <a:r>
              <a:rPr lang="zh-CN" sz="1600" dirty="0">
                <a:ea typeface="宋体" panose="02010600030101010101" pitchFamily="2" charset="-122"/>
                <a:sym typeface="+mn-ea"/>
              </a:rPr>
              <a:t>参数：</a:t>
            </a:r>
          </a:p>
          <a:p>
            <a:pPr>
              <a:lnSpc>
                <a:spcPct val="150000"/>
              </a:lnSpc>
            </a:pPr>
            <a:r>
              <a:rPr lang="zh-CN" sz="1600" dirty="0">
                <a:ea typeface="宋体" panose="02010600030101010101" pitchFamily="2" charset="-122"/>
                <a:sym typeface="+mn-ea"/>
              </a:rPr>
              <a:t>boosting_type，训练方式，</a:t>
            </a:r>
            <a:r>
              <a:rPr lang="en-US" altLang="zh-CN" sz="1600" dirty="0">
                <a:ea typeface="宋体" panose="02010600030101010101" pitchFamily="2" charset="-122"/>
                <a:sym typeface="+mn-ea"/>
              </a:rPr>
              <a:t>gbdt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objective，目标函数，可以是</a:t>
            </a:r>
            <a:r>
              <a:rPr lang="en-US" altLang="zh-CN" sz="1600" dirty="0">
                <a:ea typeface="宋体" panose="02010600030101010101" pitchFamily="2" charset="-122"/>
                <a:sym typeface="+mn-ea"/>
              </a:rPr>
              <a:t>binary</a:t>
            </a:r>
            <a:r>
              <a:rPr lang="zh-CN" altLang="zh-CN" sz="1600" dirty="0">
                <a:ea typeface="宋体" panose="02010600030101010101" pitchFamily="2" charset="-122"/>
                <a:sym typeface="+mn-ea"/>
              </a:rPr>
              <a:t>，regression</a:t>
            </a:r>
          </a:p>
          <a:p>
            <a:pPr>
              <a:lnSpc>
                <a:spcPct val="150000"/>
              </a:lnSpc>
            </a:pPr>
            <a:r>
              <a:rPr lang="zh-CN" sz="1600" dirty="0">
                <a:ea typeface="宋体" panose="02010600030101010101" pitchFamily="2" charset="-122"/>
                <a:sym typeface="+mn-ea"/>
              </a:rPr>
              <a:t>metric，评估指标，可以选择</a:t>
            </a:r>
            <a:r>
              <a:rPr lang="en-US" altLang="zh-CN" sz="1600" dirty="0">
                <a:ea typeface="宋体" panose="02010600030101010101" pitchFamily="2" charset="-122"/>
                <a:sym typeface="+mn-ea"/>
              </a:rPr>
              <a:t>auc, </a:t>
            </a:r>
            <a:r>
              <a:rPr lang="zh-CN" sz="1600" dirty="0">
                <a:ea typeface="宋体" panose="02010600030101010101" pitchFamily="2" charset="-122"/>
                <a:sym typeface="+mn-ea"/>
              </a:rPr>
              <a:t>mae，mse，binary_logloss，multi_logloss</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max_depth，树的最大深度，当模型过拟合时，可以降低 max_depth</a:t>
            </a:r>
          </a:p>
          <a:p>
            <a:pPr>
              <a:lnSpc>
                <a:spcPct val="150000"/>
              </a:lnSpc>
            </a:pPr>
            <a:r>
              <a:rPr lang="zh-CN" sz="1600" dirty="0">
                <a:ea typeface="宋体" panose="02010600030101010101" pitchFamily="2" charset="-122"/>
                <a:sym typeface="+mn-ea"/>
              </a:rPr>
              <a:t>min_data_in_leaf，叶子节点最小记录数，默认20</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6203950" y="3284220"/>
            <a:ext cx="5955030"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zh-CN" sz="1600" dirty="0">
                <a:ea typeface="宋体" panose="02010600030101010101" pitchFamily="2" charset="-122"/>
                <a:sym typeface="+mn-ea"/>
              </a:rPr>
              <a:t>Bagging参数：bagging_fraction+bagging_freq（需要同时设置）</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bagging_fraction，每次迭代时用的数据比例，用于加快训练速度和减小过拟合</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bagging_freq：bagging的次数。默认为0，表示禁用bagging，非零值表示执行k次bagging，可以设置为</a:t>
            </a:r>
            <a:r>
              <a:rPr lang="en-US" altLang="zh-CN" sz="1600" dirty="0">
                <a:ea typeface="宋体" panose="02010600030101010101" pitchFamily="2" charset="-122"/>
                <a:sym typeface="+mn-ea"/>
              </a:rPr>
              <a:t>3-5</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feature_fraction，设置在每次迭代中使用特征的比例，例如为0.8时，意味着在每次迭代中随机选择80％的参数来建树</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early_stopping_round，如果一次验证数据的一个度量在最近的</a:t>
            </a:r>
            <a:r>
              <a:rPr lang="en-US" altLang="zh-CN" sz="1600" dirty="0">
                <a:ea typeface="宋体" panose="02010600030101010101" pitchFamily="2" charset="-122"/>
                <a:sym typeface="+mn-ea"/>
              </a:rPr>
              <a:t>round</a:t>
            </a:r>
            <a:r>
              <a:rPr lang="zh-CN" sz="1600" dirty="0">
                <a:ea typeface="宋体" panose="02010600030101010101" pitchFamily="2" charset="-122"/>
                <a:sym typeface="+mn-ea"/>
              </a:rPr>
              <a:t>中没有提高，模型将停止训练</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参数：</a:t>
            </a:r>
          </a:p>
          <a:p>
            <a:pPr>
              <a:lnSpc>
                <a:spcPct val="150000"/>
              </a:lnSpc>
            </a:pPr>
            <a:r>
              <a:rPr lang="en-US" altLang="zh-CN" sz="1600" dirty="0">
                <a:ea typeface="宋体" panose="02010600030101010101" pitchFamily="2" charset="-122"/>
                <a:sym typeface="+mn-ea"/>
              </a:rPr>
              <a:t>l</a:t>
            </a:r>
            <a:r>
              <a:rPr lang="zh-CN" sz="1600" dirty="0">
                <a:ea typeface="宋体" panose="02010600030101010101" pitchFamily="2" charset="-122"/>
                <a:sym typeface="+mn-ea"/>
              </a:rPr>
              <a:t>ambda，正则化项，范围为0～1</a:t>
            </a:r>
          </a:p>
          <a:p>
            <a:pPr>
              <a:lnSpc>
                <a:spcPct val="150000"/>
              </a:lnSpc>
            </a:pPr>
            <a:r>
              <a:rPr lang="zh-CN" sz="1600" dirty="0">
                <a:ea typeface="宋体" panose="02010600030101010101" pitchFamily="2" charset="-122"/>
                <a:sym typeface="+mn-ea"/>
              </a:rPr>
              <a:t>min_gain_to_split，描述分裂的最小 gain，控制树的有用的分裂</a:t>
            </a:r>
          </a:p>
          <a:p>
            <a:pPr>
              <a:lnSpc>
                <a:spcPct val="150000"/>
              </a:lnSpc>
            </a:pPr>
            <a:r>
              <a:rPr lang="zh-CN" sz="1600" dirty="0">
                <a:ea typeface="宋体" panose="02010600030101010101" pitchFamily="2" charset="-122"/>
                <a:sym typeface="+mn-ea"/>
              </a:rPr>
              <a:t>max_cat_group，在 group 边界上找到分割点，当类别数量很多时，找分割点很容易过拟合时</a:t>
            </a:r>
          </a:p>
          <a:p>
            <a:pPr>
              <a:lnSpc>
                <a:spcPct val="150000"/>
              </a:lnSpc>
            </a:pPr>
            <a:r>
              <a:rPr lang="zh-CN" sz="1600" dirty="0">
                <a:ea typeface="宋体" panose="02010600030101010101" pitchFamily="2" charset="-122"/>
                <a:sym typeface="+mn-ea"/>
              </a:rPr>
              <a:t>num_boost_round，迭代次数，通常 100+</a:t>
            </a:r>
          </a:p>
          <a:p>
            <a:pPr>
              <a:lnSpc>
                <a:spcPct val="150000"/>
              </a:lnSpc>
            </a:pPr>
            <a:r>
              <a:rPr lang="zh-CN" sz="1600" dirty="0">
                <a:ea typeface="宋体" panose="02010600030101010101" pitchFamily="2" charset="-122"/>
                <a:sym typeface="+mn-ea"/>
              </a:rPr>
              <a:t>num_leaves，默认 31</a:t>
            </a:r>
          </a:p>
          <a:p>
            <a:pPr>
              <a:lnSpc>
                <a:spcPct val="150000"/>
              </a:lnSpc>
            </a:pPr>
            <a:r>
              <a:rPr lang="zh-CN" sz="1600" dirty="0">
                <a:ea typeface="宋体" panose="02010600030101010101" pitchFamily="2" charset="-122"/>
                <a:sym typeface="+mn-ea"/>
              </a:rPr>
              <a:t>device，指定cpu 或者 gpu</a:t>
            </a:r>
          </a:p>
          <a:p>
            <a:pPr>
              <a:lnSpc>
                <a:spcPct val="150000"/>
              </a:lnSpc>
            </a:pPr>
            <a:r>
              <a:rPr lang="zh-CN" sz="1600" dirty="0">
                <a:ea typeface="宋体" panose="02010600030101010101" pitchFamily="2" charset="-122"/>
                <a:sym typeface="+mn-ea"/>
              </a:rPr>
              <a:t>max_bin，表示 feature 将存入的 bin 的最大数量</a:t>
            </a:r>
          </a:p>
          <a:p>
            <a:pPr>
              <a:lnSpc>
                <a:spcPct val="150000"/>
              </a:lnSpc>
            </a:pPr>
            <a:r>
              <a:rPr lang="zh-CN" sz="1600" dirty="0">
                <a:ea typeface="宋体" panose="02010600030101010101" pitchFamily="2" charset="-122"/>
                <a:sym typeface="+mn-ea"/>
              </a:rPr>
              <a:t>categorical_feature，如果 categorical_features = 0,1,2， 则列 0，1，2是 categorical 变量</a:t>
            </a:r>
          </a:p>
          <a:p>
            <a:pPr>
              <a:lnSpc>
                <a:spcPct val="150000"/>
              </a:lnSpc>
            </a:pPr>
            <a:r>
              <a:rPr lang="zh-CN" sz="1600" dirty="0">
                <a:ea typeface="宋体" panose="02010600030101010101" pitchFamily="2" charset="-122"/>
                <a:sym typeface="+mn-ea"/>
              </a:rPr>
              <a:t>ignore_column，与 categorical_features 类似，只不过不是将特定的列视为categorical，而是完全忽略</a:t>
            </a:r>
          </a:p>
          <a:p>
            <a:pPr>
              <a:lnSpc>
                <a:spcPct val="150000"/>
              </a:lnSpc>
            </a:pP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352425" y="1162050"/>
            <a:ext cx="4986020" cy="5284470"/>
          </a:xfrm>
          <a:prstGeom prst="rect">
            <a:avLst/>
          </a:prstGeom>
        </p:spPr>
      </p:pic>
      <p:pic>
        <p:nvPicPr>
          <p:cNvPr id="3" name="图片 2"/>
          <p:cNvPicPr>
            <a:picLocks noChangeAspect="1"/>
          </p:cNvPicPr>
          <p:nvPr/>
        </p:nvPicPr>
        <p:blipFill>
          <a:blip r:embed="rId3"/>
          <a:stretch>
            <a:fillRect/>
          </a:stretch>
        </p:blipFill>
        <p:spPr>
          <a:xfrm>
            <a:off x="5900420" y="1162050"/>
            <a:ext cx="5008880" cy="549402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AI</a:t>
            </a:r>
            <a:r>
              <a:rPr lang="zh-CN" altLang="en-US" dirty="0"/>
              <a:t>主流</a:t>
            </a:r>
            <a:r>
              <a:rPr lang="zh-CN" altLang="zh-CN" dirty="0"/>
              <a:t>模型</a:t>
            </a:r>
          </a:p>
        </p:txBody>
      </p:sp>
      <p:sp>
        <p:nvSpPr>
          <p:cNvPr id="164" name="Content Placeholder 2"/>
          <p:cNvSpPr txBox="1">
            <a:spLocks noGrp="1"/>
          </p:cNvSpPr>
          <p:nvPr>
            <p:ph type="body" idx="1"/>
          </p:nvPr>
        </p:nvSpPr>
        <p:spPr>
          <a:xfrm>
            <a:off x="601980" y="1691005"/>
            <a:ext cx="5104130" cy="4471670"/>
          </a:xfrm>
          <a:prstGeom prst="rect">
            <a:avLst/>
          </a:prstGeom>
        </p:spPr>
        <p:txBody>
          <a:bodyPr>
            <a:normAutofit/>
          </a:bodyPr>
          <a:lstStyle/>
          <a:p>
            <a:pPr marL="0" indent="0">
              <a:lnSpc>
                <a:spcPct val="150000"/>
              </a:lnSpc>
              <a:buNone/>
            </a:pPr>
            <a:r>
              <a:rPr lang="zh-CN" altLang="zh-CN" sz="2200" dirty="0"/>
              <a:t>主流模型</a:t>
            </a:r>
          </a:p>
          <a:p>
            <a:pPr lvl="0">
              <a:lnSpc>
                <a:spcPct val="150000"/>
              </a:lnSpc>
            </a:pPr>
            <a:r>
              <a:rPr lang="zh-CN" altLang="zh-CN" sz="2200" dirty="0"/>
              <a:t>Logistic Regression, Decision Trees, Random Forests在业界依然是主流</a:t>
            </a:r>
          </a:p>
          <a:p>
            <a:pPr lvl="0">
              <a:lnSpc>
                <a:spcPct val="150000"/>
              </a:lnSpc>
            </a:pPr>
            <a:endParaRPr lang="zh-CN" altLang="zh-CN" sz="2200" dirty="0"/>
          </a:p>
          <a:p>
            <a:pPr>
              <a:lnSpc>
                <a:spcPct val="170000"/>
              </a:lnSpc>
            </a:pPr>
            <a:endParaRPr sz="2200" dirty="0"/>
          </a:p>
        </p:txBody>
      </p:sp>
      <p:pic>
        <p:nvPicPr>
          <p:cNvPr id="2" name="图片 1"/>
          <p:cNvPicPr>
            <a:picLocks noChangeAspect="1"/>
          </p:cNvPicPr>
          <p:nvPr/>
        </p:nvPicPr>
        <p:blipFill>
          <a:blip r:embed="rId3"/>
          <a:stretch>
            <a:fillRect/>
          </a:stretch>
        </p:blipFill>
        <p:spPr>
          <a:xfrm>
            <a:off x="5706110" y="1460500"/>
            <a:ext cx="6269990" cy="493268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机器学习算法工具</a:t>
            </a:r>
            <a:r>
              <a:rPr lang="zh-CN" altLang="en-US" dirty="0"/>
              <a:t>包</a:t>
            </a:r>
            <a:endParaRPr lang="zh-CN" altLang="zh-CN" dirty="0"/>
          </a:p>
        </p:txBody>
      </p:sp>
      <p:graphicFrame>
        <p:nvGraphicFramePr>
          <p:cNvPr id="2" name="表格 1"/>
          <p:cNvGraphicFramePr>
            <a:graphicFrameLocks noGrp="1"/>
          </p:cNvGraphicFramePr>
          <p:nvPr>
            <p:custDataLst>
              <p:tags r:id="rId1"/>
            </p:custDataLst>
          </p:nvPr>
        </p:nvGraphicFramePr>
        <p:xfrm>
          <a:off x="536713" y="1862126"/>
          <a:ext cx="11449878" cy="4254005"/>
        </p:xfrm>
        <a:graphic>
          <a:graphicData uri="http://schemas.openxmlformats.org/drawingml/2006/table">
            <a:tbl>
              <a:tblPr firstRow="1" firstCol="1" bandRow="1">
                <a:tableStyleId>{F2DE63D5-997A-4646-A377-4702673A728D}</a:tableStyleId>
              </a:tblPr>
              <a:tblGrid>
                <a:gridCol w="3760644">
                  <a:extLst>
                    <a:ext uri="{9D8B030D-6E8A-4147-A177-3AD203B41FA5}">
                      <a16:colId xmlns:a16="http://schemas.microsoft.com/office/drawing/2014/main" val="20000"/>
                    </a:ext>
                  </a:extLst>
                </a:gridCol>
                <a:gridCol w="7689234">
                  <a:extLst>
                    <a:ext uri="{9D8B030D-6E8A-4147-A177-3AD203B41FA5}">
                      <a16:colId xmlns:a16="http://schemas.microsoft.com/office/drawing/2014/main" val="20001"/>
                    </a:ext>
                  </a:extLst>
                </a:gridCol>
              </a:tblGrid>
              <a:tr h="425450">
                <a:tc>
                  <a:txBody>
                    <a:bodyPr/>
                    <a:lstStyle/>
                    <a:p>
                      <a:pPr algn="l">
                        <a:spcAft>
                          <a:spcPts val="0"/>
                        </a:spcAft>
                      </a:pPr>
                      <a:r>
                        <a:rPr lang="zh-CN" sz="1800" kern="100">
                          <a:effectLst/>
                        </a:rPr>
                        <a:t>算法</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dirty="0">
                          <a:effectLst/>
                        </a:rPr>
                        <a:t>工具</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0"/>
                  </a:ext>
                </a:extLst>
              </a:tr>
              <a:tr h="425395">
                <a:tc>
                  <a:txBody>
                    <a:bodyPr/>
                    <a:lstStyle/>
                    <a:p>
                      <a:pPr algn="l">
                        <a:spcAft>
                          <a:spcPts val="0"/>
                        </a:spcAft>
                      </a:pPr>
                      <a:r>
                        <a:rPr lang="zh-CN" sz="1800" kern="100">
                          <a:effectLst/>
                        </a:rPr>
                        <a:t>决策树</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sklearn.tree import DecisionTreeClassifier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1"/>
                  </a:ext>
                </a:extLst>
              </a:tr>
              <a:tr h="425395">
                <a:tc>
                  <a:txBody>
                    <a:bodyPr/>
                    <a:lstStyle/>
                    <a:p>
                      <a:pPr algn="l">
                        <a:spcAft>
                          <a:spcPts val="0"/>
                        </a:spcAft>
                      </a:pPr>
                      <a:r>
                        <a:rPr lang="zh-CN" sz="1800" kern="100">
                          <a:effectLst/>
                        </a:rPr>
                        <a:t>朴素贝叶斯</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sklearn.naive_bayes</a:t>
                      </a:r>
                      <a:r>
                        <a:rPr lang="en-US" sz="1800" kern="100" dirty="0">
                          <a:effectLst/>
                        </a:rPr>
                        <a:t> import </a:t>
                      </a:r>
                      <a:r>
                        <a:rPr lang="en-US" sz="1800" kern="100" dirty="0" err="1">
                          <a:effectLst/>
                        </a:rPr>
                        <a:t>MultinomialNB</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2"/>
                  </a:ext>
                </a:extLst>
              </a:tr>
              <a:tr h="425395">
                <a:tc>
                  <a:txBody>
                    <a:bodyPr/>
                    <a:lstStyle/>
                    <a:p>
                      <a:pPr algn="l">
                        <a:spcAft>
                          <a:spcPts val="0"/>
                        </a:spcAft>
                      </a:pPr>
                      <a:r>
                        <a:rPr lang="en-US" sz="1800" kern="100">
                          <a:effectLst/>
                        </a:rPr>
                        <a:t>SVM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sklearn.svm import SVC</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3"/>
                  </a:ext>
                </a:extLst>
              </a:tr>
              <a:tr h="425395">
                <a:tc>
                  <a:txBody>
                    <a:bodyPr/>
                    <a:lstStyle/>
                    <a:p>
                      <a:pPr algn="l">
                        <a:spcAft>
                          <a:spcPts val="0"/>
                        </a:spcAft>
                      </a:pPr>
                      <a:r>
                        <a:rPr lang="en-US" sz="1800" kern="100">
                          <a:effectLst/>
                        </a:rPr>
                        <a:t>KNN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sklearn.neighbors import KNeighborsClassifier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4"/>
                  </a:ext>
                </a:extLst>
              </a:tr>
              <a:tr h="425395">
                <a:tc>
                  <a:txBody>
                    <a:bodyPr/>
                    <a:lstStyle/>
                    <a:p>
                      <a:pPr algn="l">
                        <a:spcAft>
                          <a:spcPts val="0"/>
                        </a:spcAft>
                      </a:pPr>
                      <a:r>
                        <a:rPr lang="en-US" sz="1800" kern="100">
                          <a:effectLst/>
                        </a:rPr>
                        <a:t>Adaboost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sklearn.ensemble import  AdaBoostClassifier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5"/>
                  </a:ext>
                </a:extLst>
              </a:tr>
              <a:tr h="425395">
                <a:tc>
                  <a:txBody>
                    <a:bodyPr/>
                    <a:lstStyle/>
                    <a:p>
                      <a:pPr algn="l">
                        <a:spcAft>
                          <a:spcPts val="0"/>
                        </a:spcAft>
                      </a:pPr>
                      <a:r>
                        <a:rPr lang="en-US" sz="1800" kern="100">
                          <a:effectLst/>
                        </a:rPr>
                        <a:t>K-Means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sklearn.cluster import KMeans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6"/>
                  </a:ext>
                </a:extLst>
              </a:tr>
              <a:tr h="425395">
                <a:tc>
                  <a:txBody>
                    <a:bodyPr/>
                    <a:lstStyle/>
                    <a:p>
                      <a:pPr algn="l">
                        <a:spcAft>
                          <a:spcPts val="0"/>
                        </a:spcAft>
                      </a:pPr>
                      <a:r>
                        <a:rPr lang="en-US" sz="1800" kern="100">
                          <a:effectLst/>
                        </a:rPr>
                        <a:t>EM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sklearn.mixture import GMM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7"/>
                  </a:ext>
                </a:extLst>
              </a:tr>
              <a:tr h="425395">
                <a:tc>
                  <a:txBody>
                    <a:bodyPr/>
                    <a:lstStyle/>
                    <a:p>
                      <a:pPr algn="l">
                        <a:spcAft>
                          <a:spcPts val="0"/>
                        </a:spcAft>
                      </a:pPr>
                      <a:r>
                        <a:rPr lang="en-US" sz="1800" kern="100">
                          <a:effectLst/>
                        </a:rPr>
                        <a:t>Apriori</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efficient_apriori</a:t>
                      </a:r>
                      <a:r>
                        <a:rPr lang="en-US" sz="1800" kern="100" dirty="0">
                          <a:effectLst/>
                        </a:rPr>
                        <a:t> import </a:t>
                      </a:r>
                      <a:r>
                        <a:rPr lang="en-US" sz="1800" kern="100" dirty="0" err="1">
                          <a:effectLst/>
                        </a:rPr>
                        <a:t>apriori</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8"/>
                  </a:ext>
                </a:extLst>
              </a:tr>
              <a:tr h="425395">
                <a:tc>
                  <a:txBody>
                    <a:bodyPr/>
                    <a:lstStyle/>
                    <a:p>
                      <a:pPr algn="l">
                        <a:spcAft>
                          <a:spcPts val="0"/>
                        </a:spcAft>
                      </a:pPr>
                      <a:r>
                        <a:rPr lang="en-US" sz="1800" kern="100">
                          <a:effectLst/>
                        </a:rPr>
                        <a:t>PageRank</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import </a:t>
                      </a:r>
                      <a:r>
                        <a:rPr lang="en-US" sz="1800" kern="100" dirty="0" err="1">
                          <a:effectLst/>
                        </a:rPr>
                        <a:t>networkx</a:t>
                      </a:r>
                      <a:r>
                        <a:rPr lang="en-US" sz="1800" kern="100" dirty="0">
                          <a:effectLst/>
                        </a:rPr>
                        <a:t> as </a:t>
                      </a:r>
                      <a:r>
                        <a:rPr lang="en-US" sz="1800" kern="100" dirty="0" err="1">
                          <a:effectLst/>
                        </a:rPr>
                        <a:t>nx</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098692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常见比赛分类</a:t>
            </a:r>
            <a:endParaRPr lang="zh-CN" altLang="zh-CN" dirty="0"/>
          </a:p>
        </p:txBody>
      </p:sp>
      <p:sp>
        <p:nvSpPr>
          <p:cNvPr id="164" name="Content Placeholder 2"/>
          <p:cNvSpPr txBox="1">
            <a:spLocks noGrp="1"/>
          </p:cNvSpPr>
          <p:nvPr>
            <p:ph type="body" idx="1"/>
          </p:nvPr>
        </p:nvSpPr>
        <p:spPr>
          <a:xfrm>
            <a:off x="601980" y="1266622"/>
            <a:ext cx="5732559" cy="4385434"/>
          </a:xfrm>
          <a:prstGeom prst="rect">
            <a:avLst/>
          </a:prstGeom>
        </p:spPr>
        <p:txBody>
          <a:bodyPr>
            <a:noAutofit/>
          </a:bodyPr>
          <a:lstStyle/>
          <a:p>
            <a:pPr lvl="0">
              <a:lnSpc>
                <a:spcPct val="150000"/>
              </a:lnSpc>
            </a:pPr>
            <a:r>
              <a:rPr lang="en-US" altLang="zh-CN" sz="1800" dirty="0"/>
              <a:t>Kaggle</a:t>
            </a:r>
            <a:r>
              <a:rPr lang="zh-CN" altLang="en-US" sz="1800" dirty="0"/>
              <a:t>，</a:t>
            </a:r>
            <a:r>
              <a:rPr lang="en-US" altLang="zh-CN" sz="1800" dirty="0"/>
              <a:t>https://www.kaggle.com/</a:t>
            </a:r>
          </a:p>
          <a:p>
            <a:pPr marL="0" lvl="0" indent="0">
              <a:lnSpc>
                <a:spcPct val="150000"/>
              </a:lnSpc>
              <a:buNone/>
            </a:pPr>
            <a:r>
              <a:rPr lang="zh-CN" altLang="en-US" sz="1800" dirty="0"/>
              <a:t>全球最大的数据科学社区，常见有</a:t>
            </a:r>
            <a:r>
              <a:rPr lang="en-US" altLang="zh-CN" sz="1800" dirty="0"/>
              <a:t>4</a:t>
            </a:r>
            <a:r>
              <a:rPr lang="zh-CN" altLang="en-US" sz="1800" dirty="0"/>
              <a:t>种比赛：</a:t>
            </a:r>
            <a:endParaRPr lang="en-US" altLang="zh-CN" sz="1800" dirty="0"/>
          </a:p>
          <a:p>
            <a:pPr marL="0" lvl="0" indent="0">
              <a:lnSpc>
                <a:spcPct val="150000"/>
              </a:lnSpc>
              <a:buNone/>
            </a:pPr>
            <a:r>
              <a:rPr lang="en-US" altLang="zh-CN" sz="1800" dirty="0"/>
              <a:t>1</a:t>
            </a:r>
            <a:r>
              <a:rPr lang="zh-CN" altLang="en-US" sz="1800" dirty="0"/>
              <a:t>）</a:t>
            </a:r>
            <a:r>
              <a:rPr lang="en-US" altLang="zh-CN" sz="1800" dirty="0"/>
              <a:t>Getting Started, </a:t>
            </a:r>
            <a:r>
              <a:rPr lang="zh-CN" altLang="en-US" sz="1800" dirty="0"/>
              <a:t>对新手友好，比如</a:t>
            </a:r>
            <a:r>
              <a:rPr lang="en-US" altLang="zh-CN" sz="1800" dirty="0"/>
              <a:t>Titanic</a:t>
            </a:r>
          </a:p>
          <a:p>
            <a:pPr marL="0" lvl="0" indent="0">
              <a:lnSpc>
                <a:spcPct val="150000"/>
              </a:lnSpc>
              <a:buNone/>
            </a:pPr>
            <a:r>
              <a:rPr lang="en-US" altLang="zh-CN" sz="1800" dirty="0"/>
              <a:t>2</a:t>
            </a:r>
            <a:r>
              <a:rPr lang="zh-CN" altLang="en-US" sz="1800" dirty="0"/>
              <a:t>）</a:t>
            </a:r>
            <a:r>
              <a:rPr lang="en-US" altLang="zh-CN" sz="1800" dirty="0"/>
              <a:t>Playground</a:t>
            </a:r>
            <a:r>
              <a:rPr lang="zh-CN" altLang="en-US" sz="1800" dirty="0"/>
              <a:t>，趣味性为主</a:t>
            </a:r>
            <a:endParaRPr lang="en-US" altLang="zh-CN" sz="1800" dirty="0"/>
          </a:p>
          <a:p>
            <a:pPr marL="0" lvl="0" indent="0">
              <a:lnSpc>
                <a:spcPct val="150000"/>
              </a:lnSpc>
              <a:buNone/>
            </a:pPr>
            <a:r>
              <a:rPr lang="zh-CN" altLang="en-US" sz="1800" dirty="0"/>
              <a:t>比</a:t>
            </a:r>
            <a:r>
              <a:rPr lang="en-US" altLang="zh-CN" sz="1800" dirty="0"/>
              <a:t>Getting Started</a:t>
            </a:r>
            <a:r>
              <a:rPr lang="zh-CN" altLang="en-US" sz="1800" dirty="0"/>
              <a:t>难，对新手较友好</a:t>
            </a:r>
            <a:endParaRPr lang="en-US" altLang="zh-CN" sz="1800" dirty="0"/>
          </a:p>
          <a:p>
            <a:pPr marL="0" lvl="0" indent="0">
              <a:lnSpc>
                <a:spcPct val="150000"/>
              </a:lnSpc>
              <a:buNone/>
            </a:pPr>
            <a:r>
              <a:rPr lang="en-US" altLang="zh-CN" sz="1800" dirty="0"/>
              <a:t>3</a:t>
            </a:r>
            <a:r>
              <a:rPr lang="zh-CN" altLang="en-US" sz="1800" dirty="0"/>
              <a:t>）</a:t>
            </a:r>
            <a:r>
              <a:rPr lang="en-US" altLang="zh-CN" sz="1800" dirty="0"/>
              <a:t>Research, </a:t>
            </a:r>
            <a:r>
              <a:rPr lang="zh-CN" altLang="en-US" sz="1800" dirty="0"/>
              <a:t>实验性为主</a:t>
            </a:r>
            <a:endParaRPr lang="en-US" altLang="zh-CN" sz="1800" dirty="0"/>
          </a:p>
          <a:p>
            <a:pPr marL="0" lvl="0" indent="0">
              <a:lnSpc>
                <a:spcPct val="150000"/>
              </a:lnSpc>
              <a:buNone/>
            </a:pPr>
            <a:r>
              <a:rPr lang="zh-CN" altLang="en-US" sz="1800" dirty="0"/>
              <a:t>比如</a:t>
            </a:r>
            <a:r>
              <a:rPr lang="en-US" altLang="zh-CN" sz="1800" dirty="0"/>
              <a:t>Google Landmark Recognition Challenge</a:t>
            </a:r>
            <a:r>
              <a:rPr lang="zh-CN" altLang="en-US" sz="1800" dirty="0"/>
              <a:t>，</a:t>
            </a:r>
            <a:r>
              <a:rPr lang="en-US" altLang="zh-CN" sz="1800" dirty="0"/>
              <a:t> </a:t>
            </a:r>
            <a:r>
              <a:rPr lang="en-US" altLang="zh-CN" sz="1800" dirty="0">
                <a:hlinkClick r:id="rId3"/>
              </a:rPr>
              <a:t>https://www.kaggle.com/c/landmark-recognition-challenge</a:t>
            </a:r>
            <a:r>
              <a:rPr lang="zh-CN" altLang="en-US" sz="1800" dirty="0"/>
              <a:t>，</a:t>
            </a:r>
            <a:endParaRPr lang="en-US" altLang="zh-CN" sz="1800" dirty="0"/>
          </a:p>
          <a:p>
            <a:pPr marL="0" lvl="0" indent="0">
              <a:lnSpc>
                <a:spcPct val="150000"/>
              </a:lnSpc>
              <a:buNone/>
            </a:pPr>
            <a:r>
              <a:rPr lang="zh-CN" altLang="en-US" sz="1800" dirty="0"/>
              <a:t>世界上最大的地标识别数据集“</a:t>
            </a:r>
            <a:r>
              <a:rPr lang="en-US" altLang="zh-CN" sz="1800" dirty="0"/>
              <a:t>Google Landmarks”</a:t>
            </a:r>
            <a:r>
              <a:rPr lang="zh-CN" altLang="en-US" sz="1800" dirty="0"/>
              <a:t>，检索比赛可以发表</a:t>
            </a:r>
            <a:r>
              <a:rPr lang="en-US" altLang="zh-CN" sz="1800" dirty="0"/>
              <a:t>CVPR</a:t>
            </a:r>
            <a:r>
              <a:rPr lang="zh-CN" altLang="en-US" sz="1800" dirty="0"/>
              <a:t>的</a:t>
            </a:r>
            <a:r>
              <a:rPr lang="en-US" altLang="zh-CN" sz="1800" dirty="0"/>
              <a:t>workshop</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1387909"/>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en-US" altLang="zh-CN" sz="1800" dirty="0"/>
              <a:t>1.5</a:t>
            </a:r>
            <a:r>
              <a:rPr lang="zh-CN" altLang="en-US" sz="1800" dirty="0"/>
              <a:t>万分类，</a:t>
            </a:r>
            <a:r>
              <a:rPr lang="en-US" altLang="zh-CN" sz="1800" dirty="0"/>
              <a:t>120</a:t>
            </a:r>
            <a:r>
              <a:rPr lang="zh-CN" altLang="en-US" sz="1800" dirty="0"/>
              <a:t>万张图像</a:t>
            </a:r>
            <a:endParaRPr lang="en-US" altLang="zh-CN" sz="1800" dirty="0"/>
          </a:p>
          <a:p>
            <a:pPr marL="0" lvl="0" indent="0">
              <a:lnSpc>
                <a:spcPct val="150000"/>
              </a:lnSpc>
              <a:buNone/>
            </a:pPr>
            <a:r>
              <a:rPr lang="zh-CN" altLang="en-US" sz="1800" dirty="0"/>
              <a:t>对一个不太知名的地标可能训练得不够</a:t>
            </a:r>
            <a:endParaRPr lang="en-US" altLang="zh-CN" sz="1800" dirty="0"/>
          </a:p>
          <a:p>
            <a:pPr marL="0" lvl="0" indent="0">
              <a:lnSpc>
                <a:spcPct val="150000"/>
              </a:lnSpc>
              <a:buNone/>
            </a:pPr>
            <a:endParaRPr lang="zh-CN" altLang="en-US" sz="1800" dirty="0"/>
          </a:p>
        </p:txBody>
      </p:sp>
      <p:pic>
        <p:nvPicPr>
          <p:cNvPr id="7" name="图片 6">
            <a:extLst>
              <a:ext uri="{FF2B5EF4-FFF2-40B4-BE49-F238E27FC236}">
                <a16:creationId xmlns:a16="http://schemas.microsoft.com/office/drawing/2014/main" id="{7E5EF9B3-A6B7-40F0-843F-3F0AA1A6C6FC}"/>
              </a:ext>
            </a:extLst>
          </p:cNvPr>
          <p:cNvPicPr>
            <a:picLocks noChangeAspect="1"/>
          </p:cNvPicPr>
          <p:nvPr/>
        </p:nvPicPr>
        <p:blipFill>
          <a:blip r:embed="rId4"/>
          <a:stretch>
            <a:fillRect/>
          </a:stretch>
        </p:blipFill>
        <p:spPr>
          <a:xfrm>
            <a:off x="6301287" y="2284793"/>
            <a:ext cx="5774150" cy="1231411"/>
          </a:xfrm>
          <a:prstGeom prst="rect">
            <a:avLst/>
          </a:prstGeom>
        </p:spPr>
      </p:pic>
      <p:pic>
        <p:nvPicPr>
          <p:cNvPr id="9" name="图片 8">
            <a:extLst>
              <a:ext uri="{FF2B5EF4-FFF2-40B4-BE49-F238E27FC236}">
                <a16:creationId xmlns:a16="http://schemas.microsoft.com/office/drawing/2014/main" id="{4CC47B27-3B94-478E-9242-610DE636255D}"/>
              </a:ext>
            </a:extLst>
          </p:cNvPr>
          <p:cNvPicPr>
            <a:picLocks noChangeAspect="1"/>
          </p:cNvPicPr>
          <p:nvPr/>
        </p:nvPicPr>
        <p:blipFill>
          <a:blip r:embed="rId5"/>
          <a:stretch>
            <a:fillRect/>
          </a:stretch>
        </p:blipFill>
        <p:spPr>
          <a:xfrm>
            <a:off x="6266704" y="3668174"/>
            <a:ext cx="5774150" cy="2774474"/>
          </a:xfrm>
          <a:prstGeom prst="rect">
            <a:avLst/>
          </a:prstGeom>
        </p:spPr>
      </p:pic>
      <p:sp>
        <p:nvSpPr>
          <p:cNvPr id="12" name="Content Placeholder 2">
            <a:extLst>
              <a:ext uri="{FF2B5EF4-FFF2-40B4-BE49-F238E27FC236}">
                <a16:creationId xmlns:a16="http://schemas.microsoft.com/office/drawing/2014/main" id="{DAA1CA70-FC79-4315-A19D-37B2345EAD9E}"/>
              </a:ext>
            </a:extLst>
          </p:cNvPr>
          <p:cNvSpPr txBox="1">
            <a:spLocks/>
          </p:cNvSpPr>
          <p:nvPr/>
        </p:nvSpPr>
        <p:spPr>
          <a:xfrm>
            <a:off x="7686501" y="6350778"/>
            <a:ext cx="2920539" cy="443491"/>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zh-CN" altLang="en-US" sz="1600" dirty="0"/>
              <a:t>数据集中的地标的地理分布</a:t>
            </a:r>
          </a:p>
        </p:txBody>
      </p:sp>
    </p:spTree>
    <p:extLst>
      <p:ext uri="{BB962C8B-B14F-4D97-AF65-F5344CB8AC3E}">
        <p14:creationId xmlns:p14="http://schemas.microsoft.com/office/powerpoint/2010/main" val="19503668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常见比赛分类</a:t>
            </a:r>
            <a:endParaRPr lang="zh-CN" altLang="zh-CN" dirty="0"/>
          </a:p>
        </p:txBody>
      </p:sp>
      <p:sp>
        <p:nvSpPr>
          <p:cNvPr id="164" name="Content Placeholder 2"/>
          <p:cNvSpPr txBox="1">
            <a:spLocks noGrp="1"/>
          </p:cNvSpPr>
          <p:nvPr>
            <p:ph type="body" idx="1"/>
          </p:nvPr>
        </p:nvSpPr>
        <p:spPr>
          <a:xfrm>
            <a:off x="601980" y="1266622"/>
            <a:ext cx="5732559" cy="4385434"/>
          </a:xfrm>
          <a:prstGeom prst="rect">
            <a:avLst/>
          </a:prstGeom>
        </p:spPr>
        <p:txBody>
          <a:bodyPr>
            <a:noAutofit/>
          </a:bodyPr>
          <a:lstStyle/>
          <a:p>
            <a:pPr marL="0" lvl="0" indent="0">
              <a:lnSpc>
                <a:spcPct val="150000"/>
              </a:lnSpc>
              <a:buNone/>
            </a:pPr>
            <a:r>
              <a:rPr lang="en-US" altLang="zh-CN" sz="1800" dirty="0"/>
              <a:t>Research</a:t>
            </a:r>
            <a:r>
              <a:rPr lang="zh-CN" altLang="en-US" sz="1800" dirty="0"/>
              <a:t>比赛：</a:t>
            </a:r>
            <a:r>
              <a:rPr lang="en-US" altLang="zh-CN" sz="1800" dirty="0"/>
              <a:t>Hacking the Kidney</a:t>
            </a:r>
          </a:p>
          <a:p>
            <a:pPr marL="0" lvl="0" indent="0">
              <a:lnSpc>
                <a:spcPct val="150000"/>
              </a:lnSpc>
              <a:buNone/>
            </a:pPr>
            <a:r>
              <a:rPr lang="en-US" altLang="zh-CN" sz="1800" dirty="0"/>
              <a:t>Identify glomeruli in human kidney tissue images</a:t>
            </a:r>
          </a:p>
          <a:p>
            <a:pPr marL="0" lvl="0" indent="0">
              <a:lnSpc>
                <a:spcPct val="150000"/>
              </a:lnSpc>
              <a:buNone/>
            </a:pPr>
            <a:r>
              <a:rPr lang="zh-CN" altLang="en-US" sz="1800" dirty="0"/>
              <a:t>在人体肾脏组织图像中识别肾小球</a:t>
            </a:r>
          </a:p>
          <a:p>
            <a:pPr marL="0" lvl="0" indent="0">
              <a:lnSpc>
                <a:spcPct val="150000"/>
              </a:lnSpc>
              <a:buNone/>
            </a:pPr>
            <a:r>
              <a:rPr lang="en-US" altLang="zh-CN" sz="1800" dirty="0"/>
              <a:t>https://www.kaggle.com/c/hubmap-kidney-segmentation/overview</a:t>
            </a:r>
          </a:p>
          <a:p>
            <a:pPr marL="0" lvl="0" indent="0">
              <a:lnSpc>
                <a:spcPct val="150000"/>
              </a:lnSpc>
              <a:buNone/>
            </a:pPr>
            <a:r>
              <a:rPr lang="zh-CN" altLang="en-US" sz="1800" dirty="0"/>
              <a:t>和人类基因组计划一样，人类生物分子图谱计划</a:t>
            </a:r>
            <a:r>
              <a:rPr lang="en-US" altLang="zh-CN" sz="1800" dirty="0"/>
              <a:t>(</a:t>
            </a:r>
            <a:r>
              <a:rPr lang="en-US" altLang="zh-CN" sz="1800" dirty="0" err="1"/>
              <a:t>HuBMAP</a:t>
            </a:r>
            <a:r>
              <a:rPr lang="en-US" altLang="zh-CN" sz="1800" dirty="0"/>
              <a:t>)</a:t>
            </a:r>
            <a:r>
              <a:rPr lang="zh-CN" altLang="en-US" sz="1800" dirty="0"/>
              <a:t>也是一项重大计划，首先以单细胞分辨率来绘制人类肾脏图谱，比赛的目的是来识别肾小球</a:t>
            </a:r>
          </a:p>
          <a:p>
            <a:pPr marL="0" lvl="0" indent="0">
              <a:lnSpc>
                <a:spcPct val="150000"/>
              </a:lnSpc>
              <a:buNone/>
            </a:pPr>
            <a:endParaRPr lang="en-US" altLang="zh-CN" sz="1800" dirty="0"/>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1387909"/>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zh-CN" altLang="en-US" sz="1800" dirty="0"/>
              <a:t>数据集由非常大的</a:t>
            </a:r>
            <a:r>
              <a:rPr lang="en-US" altLang="zh-CN" sz="1800" dirty="0"/>
              <a:t>TIFF</a:t>
            </a:r>
            <a:r>
              <a:rPr lang="zh-CN" altLang="en-US" sz="1800" dirty="0"/>
              <a:t>文件组成（单个文件在</a:t>
            </a:r>
            <a:r>
              <a:rPr lang="en-US" altLang="zh-CN" sz="1800" dirty="0"/>
              <a:t>500M-5G</a:t>
            </a:r>
            <a:r>
              <a:rPr lang="zh-CN" altLang="en-US" sz="1800" dirty="0"/>
              <a:t>）训练集有</a:t>
            </a:r>
            <a:r>
              <a:rPr lang="en-US" altLang="zh-CN" sz="1800" dirty="0"/>
              <a:t>8</a:t>
            </a:r>
            <a:r>
              <a:rPr lang="zh-CN" altLang="en-US" sz="1800" dirty="0"/>
              <a:t>个，公开测试集有</a:t>
            </a:r>
            <a:r>
              <a:rPr lang="en-US" altLang="zh-CN" sz="1800" dirty="0"/>
              <a:t>5</a:t>
            </a:r>
            <a:r>
              <a:rPr lang="zh-CN" altLang="en-US" sz="1800" dirty="0"/>
              <a:t>个。私有测试集比公有测试集大</a:t>
            </a:r>
          </a:p>
        </p:txBody>
      </p:sp>
      <p:sp>
        <p:nvSpPr>
          <p:cNvPr id="12" name="Content Placeholder 2">
            <a:extLst>
              <a:ext uri="{FF2B5EF4-FFF2-40B4-BE49-F238E27FC236}">
                <a16:creationId xmlns:a16="http://schemas.microsoft.com/office/drawing/2014/main" id="{DAA1CA70-FC79-4315-A19D-37B2345EAD9E}"/>
              </a:ext>
            </a:extLst>
          </p:cNvPr>
          <p:cNvSpPr txBox="1">
            <a:spLocks/>
          </p:cNvSpPr>
          <p:nvPr/>
        </p:nvSpPr>
        <p:spPr>
          <a:xfrm>
            <a:off x="7725294" y="5652056"/>
            <a:ext cx="2920539" cy="443491"/>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buNone/>
            </a:pPr>
            <a:r>
              <a:rPr lang="en-US" altLang="zh-CN" sz="1600" dirty="0" err="1"/>
              <a:t>HuBMAP</a:t>
            </a:r>
            <a:r>
              <a:rPr lang="zh-CN" altLang="en-US" sz="1600" dirty="0"/>
              <a:t>数据集</a:t>
            </a:r>
          </a:p>
        </p:txBody>
      </p:sp>
      <p:pic>
        <p:nvPicPr>
          <p:cNvPr id="3" name="图片 2">
            <a:extLst>
              <a:ext uri="{FF2B5EF4-FFF2-40B4-BE49-F238E27FC236}">
                <a16:creationId xmlns:a16="http://schemas.microsoft.com/office/drawing/2014/main" id="{C94E5480-4A44-4F4B-B148-7408673F8112}"/>
              </a:ext>
            </a:extLst>
          </p:cNvPr>
          <p:cNvPicPr>
            <a:picLocks noChangeAspect="1"/>
          </p:cNvPicPr>
          <p:nvPr/>
        </p:nvPicPr>
        <p:blipFill>
          <a:blip r:embed="rId3"/>
          <a:stretch>
            <a:fillRect/>
          </a:stretch>
        </p:blipFill>
        <p:spPr>
          <a:xfrm>
            <a:off x="6353132" y="2648989"/>
            <a:ext cx="5838868" cy="2991689"/>
          </a:xfrm>
          <a:prstGeom prst="rect">
            <a:avLst/>
          </a:prstGeom>
        </p:spPr>
      </p:pic>
    </p:spTree>
    <p:extLst>
      <p:ext uri="{BB962C8B-B14F-4D97-AF65-F5344CB8AC3E}">
        <p14:creationId xmlns:p14="http://schemas.microsoft.com/office/powerpoint/2010/main" val="78116130"/>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233f98aa-8dbf-473f-a105-2e84bd6a85db}"/>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a565253c-33af-424c-867c-b4dd7a384e17}"/>
</p:tagLst>
</file>

<file path=ppt/tags/tag2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f73a8944-1dc7-4ff7-bd58-aac5d93e4066}"/>
  <p:tag name="TABLE_SKINIDX" val="0"/>
  <p:tag name="TABLE_ENCOLOR" val="#FFFFFF"/>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5c0a0a51-0495-4c39-80ed-5284b118b62a}"/>
  <p:tag name="TABLE_SKINIDX" val="0"/>
  <p:tag name="TABLE_ENCOLOR" val="#FFFFFF"/>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9842b012-227e-49cc-b165-4661d973d7af}"/>
  <p:tag name="TABLE_SKINIDX" val="0"/>
  <p:tag name="TABLE_ENCOLOR" val="#FFFFFF"/>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UNIT_TABLE_BEAUTIFY" val="smartTable{94f46082-e474-41f4-8b30-d70c1726c4fd}"/>
  <p:tag name="TABLE_SKINIDX" val="0"/>
  <p:tag name="TABLE_ENCOLOR" val="#FFFFFF"/>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c5f3bb64-33c2-4f0b-adff-a63541bac2db}"/>
  <p:tag name="TABLE_SKINIDX" val="0"/>
  <p:tag name="TABLE_ENCOLOR" val="#FFFFFF"/>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4605a303-8e39-48df-b09c-171352d1ab2d}"/>
  <p:tag name="TABLE_ENDDRAG_ORIGIN_RECT" val="747*120"/>
  <p:tag name="TABLE_ENDDRAG_RECT" val="107*373*747*120"/>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13602</TotalTime>
  <Words>5904</Words>
  <Application>Microsoft Office PowerPoint</Application>
  <PresentationFormat>宽屏</PresentationFormat>
  <Paragraphs>953</Paragraphs>
  <Slides>54</Slides>
  <Notes>28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4" baseType="lpstr">
      <vt:lpstr>PingFang SC</vt:lpstr>
      <vt:lpstr>等线</vt:lpstr>
      <vt:lpstr>宋体</vt:lpstr>
      <vt:lpstr>微软雅黑</vt:lpstr>
      <vt:lpstr>Arial</vt:lpstr>
      <vt:lpstr>Calibri</vt:lpstr>
      <vt:lpstr>Calibri Light</vt:lpstr>
      <vt:lpstr>Helvetica</vt:lpstr>
      <vt:lpstr>Office 主题​​</vt:lpstr>
      <vt:lpstr>Equation.KSEE3</vt:lpstr>
      <vt:lpstr>AI大赛信息介绍 —带你走进数据科学比赛 Lesson 1</vt:lpstr>
      <vt:lpstr>学习方法</vt:lpstr>
      <vt:lpstr>&gt;&gt;   今天的学习目标</vt:lpstr>
      <vt:lpstr>1/2 带你走进数据比赛</vt:lpstr>
      <vt:lpstr>机器学习模型</vt:lpstr>
      <vt:lpstr>AI主流模型</vt:lpstr>
      <vt:lpstr>机器学习算法工具包</vt:lpstr>
      <vt:lpstr>常见比赛分类</vt:lpstr>
      <vt:lpstr>常见比赛分类</vt:lpstr>
      <vt:lpstr>常见比赛分类</vt:lpstr>
      <vt:lpstr>常见比赛分类</vt:lpstr>
      <vt:lpstr>常见比赛分类</vt:lpstr>
      <vt:lpstr>CV类（以钢铁缺陷检测为例）</vt:lpstr>
      <vt:lpstr>CV类（以钢铁缺陷检测为例）</vt:lpstr>
      <vt:lpstr>NLP类（以KBQA智能问答为例）</vt:lpstr>
      <vt:lpstr>规划类（以车辆路径规划为例）</vt:lpstr>
      <vt:lpstr>Tabular类（表格数据）</vt:lpstr>
      <vt:lpstr>Case：保险反欺诈预测</vt:lpstr>
      <vt:lpstr>Case：保险反欺诈预测</vt:lpstr>
      <vt:lpstr>保险反欺诈</vt:lpstr>
      <vt:lpstr>保险反欺诈</vt:lpstr>
      <vt:lpstr>Case：保险反欺诈预测</vt:lpstr>
      <vt:lpstr>Case：保险反欺诈预测</vt:lpstr>
      <vt:lpstr>Case：保险反欺诈预测</vt:lpstr>
      <vt:lpstr>常用机器学习神器</vt:lpstr>
      <vt:lpstr>常用机器学习神器 LightGBM</vt:lpstr>
      <vt:lpstr>常用机器学习神器 XGBoost</vt:lpstr>
      <vt:lpstr>常用机器学习神器 XGBoost</vt:lpstr>
      <vt:lpstr>常用机器学习神器 XGBoost</vt:lpstr>
      <vt:lpstr>常用机器学习神器 CatBoost</vt:lpstr>
      <vt:lpstr>Case：保险反欺诈预测</vt:lpstr>
      <vt:lpstr>Case：保险反欺诈预测</vt:lpstr>
      <vt:lpstr>Case：保险反欺诈预测</vt:lpstr>
      <vt:lpstr>Case：保险反欺诈预测</vt:lpstr>
      <vt:lpstr>Case：保险反欺诈预测</vt:lpstr>
      <vt:lpstr>Case：保险反欺诈预测（AutoML）</vt:lpstr>
      <vt:lpstr>Case：保险反欺诈预测（AutoML）</vt:lpstr>
      <vt:lpstr>Case：保险反欺诈预测（AutoML）</vt:lpstr>
      <vt:lpstr>Case：保险反欺诈预测（AutoML）</vt:lpstr>
      <vt:lpstr>Thinking &amp; Action</vt:lpstr>
      <vt:lpstr>Thinking &amp; Action</vt:lpstr>
      <vt:lpstr>Thinking &amp; Action</vt:lpstr>
      <vt:lpstr>XGBoost</vt:lpstr>
      <vt:lpstr>XGBoost</vt:lpstr>
      <vt:lpstr>LightGBM</vt:lpstr>
      <vt:lpstr>LightGBM</vt:lpstr>
      <vt:lpstr>LightGBM</vt:lpstr>
      <vt:lpstr>LightGBM</vt:lpstr>
      <vt:lpstr>LightGBM</vt:lpstr>
      <vt:lpstr>LightGBM</vt:lpstr>
      <vt:lpstr>LightGBM工具</vt:lpstr>
      <vt:lpstr>LightGBM工具</vt:lpstr>
      <vt:lpstr>Thank You Using data to solve problems</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3188</cp:revision>
  <dcterms:created xsi:type="dcterms:W3CDTF">2019-08-30T07:48:00Z</dcterms:created>
  <dcterms:modified xsi:type="dcterms:W3CDTF">2022-02-18T03:28:38Z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